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7"/>
  </p:notesMasterIdLst>
  <p:sldIdLst>
    <p:sldId id="256" r:id="rId2"/>
    <p:sldId id="257" r:id="rId3"/>
    <p:sldId id="258" r:id="rId4"/>
    <p:sldId id="289" r:id="rId5"/>
    <p:sldId id="260" r:id="rId6"/>
    <p:sldId id="263" r:id="rId7"/>
    <p:sldId id="264" r:id="rId8"/>
    <p:sldId id="265" r:id="rId9"/>
    <p:sldId id="266" r:id="rId10"/>
    <p:sldId id="270" r:id="rId11"/>
    <p:sldId id="291" r:id="rId12"/>
    <p:sldId id="290" r:id="rId13"/>
    <p:sldId id="269" r:id="rId14"/>
    <p:sldId id="271" r:id="rId15"/>
    <p:sldId id="272" r:id="rId16"/>
    <p:sldId id="274" r:id="rId17"/>
    <p:sldId id="275" r:id="rId18"/>
    <p:sldId id="276" r:id="rId19"/>
    <p:sldId id="278" r:id="rId20"/>
    <p:sldId id="277" r:id="rId21"/>
    <p:sldId id="282" r:id="rId22"/>
    <p:sldId id="287" r:id="rId23"/>
    <p:sldId id="292" r:id="rId24"/>
    <p:sldId id="288" r:id="rId25"/>
    <p:sldId id="286" r:id="rId26"/>
  </p:sldIdLst>
  <p:sldSz cx="9144000" cy="5143500" type="screen16x9"/>
  <p:notesSz cx="6858000" cy="9144000"/>
  <p:embeddedFontLst>
    <p:embeddedFont>
      <p:font typeface="Arial Rounded MT Bold" panose="020F0704030504030204" pitchFamily="34" charset="0"/>
      <p:regular r:id="rId28"/>
    </p:embeddedFont>
    <p:embeddedFont>
      <p:font typeface="Montserrat"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57" autoAdjust="0"/>
    <p:restoredTop sz="94896"/>
  </p:normalViewPr>
  <p:slideViewPr>
    <p:cSldViewPr snapToGrid="0">
      <p:cViewPr varScale="1">
        <p:scale>
          <a:sx n="109" d="100"/>
          <a:sy n="109" d="100"/>
        </p:scale>
        <p:origin x="749"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40659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7032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7026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906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3411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819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5844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1382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9226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0024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1811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0236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1432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175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33434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8734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1374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2852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5640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tiff"/></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0" y="537882"/>
            <a:ext cx="9063318" cy="4984377"/>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3200" b="1" dirty="0">
                <a:solidFill>
                  <a:srgbClr val="CC0000"/>
                </a:solidFill>
                <a:latin typeface="Montserrat"/>
                <a:ea typeface="Montserrat"/>
                <a:cs typeface="Montserrat"/>
                <a:sym typeface="Montserrat"/>
              </a:rPr>
              <a:t>                </a:t>
            </a: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br>
              <a:rPr lang="en-GB" sz="3200" b="1" dirty="0">
                <a:solidFill>
                  <a:srgbClr val="CC0000"/>
                </a:solidFill>
                <a:latin typeface="Montserrat"/>
                <a:ea typeface="Montserrat"/>
                <a:cs typeface="Montserrat"/>
                <a:sym typeface="Montserrat"/>
              </a:rPr>
            </a:br>
            <a:r>
              <a:rPr lang="en-GB" sz="3200" b="1" dirty="0">
                <a:solidFill>
                  <a:srgbClr val="CC0000"/>
                </a:solidFill>
                <a:latin typeface="Montserrat"/>
                <a:ea typeface="Montserrat"/>
                <a:cs typeface="Montserrat"/>
                <a:sym typeface="Montserrat"/>
              </a:rPr>
              <a:t>                 </a:t>
            </a:r>
            <a:r>
              <a:rPr lang="en-GB" sz="3600" b="1" dirty="0">
                <a:solidFill>
                  <a:srgbClr val="CC0000"/>
                </a:solidFill>
                <a:latin typeface="Arial Rounded MT Bold" panose="020F0704030504030204" pitchFamily="34" charset="77"/>
                <a:ea typeface="Montserrat"/>
                <a:cs typeface="Montserrat"/>
                <a:sym typeface="Montserrat"/>
              </a:rPr>
              <a:t>Capstone Project - 3</a:t>
            </a:r>
            <a:endParaRPr sz="3600" b="1">
              <a:solidFill>
                <a:srgbClr val="CC0000"/>
              </a:solidFill>
              <a:latin typeface="Arial Rounded MT Bold" panose="020F0704030504030204" pitchFamily="34" charset="77"/>
              <a:ea typeface="Montserrat"/>
              <a:cs typeface="Montserrat"/>
              <a:sym typeface="Montserrat"/>
            </a:endParaRPr>
          </a:p>
          <a:p>
            <a:pPr lvl="0"/>
            <a:r>
              <a:rPr lang="en-US" sz="3200" b="1" dirty="0">
                <a:solidFill>
                  <a:schemeClr val="lt1"/>
                </a:solidFill>
                <a:latin typeface="Montserrat"/>
                <a:ea typeface="Montserrat"/>
                <a:cs typeface="Montserrat"/>
                <a:sym typeface="Montserrat"/>
              </a:rPr>
              <a:t>Health Insurance Cross Sell Prediction</a:t>
            </a:r>
            <a:br>
              <a:rPr lang="en-US" sz="3200" b="1" dirty="0">
                <a:solidFill>
                  <a:schemeClr val="lt1"/>
                </a:solidFill>
                <a:latin typeface="Montserrat"/>
                <a:ea typeface="Montserrat"/>
                <a:cs typeface="Montserrat"/>
                <a:sym typeface="Montserrat"/>
              </a:rPr>
            </a:br>
            <a:br>
              <a:rPr lang="en-US" sz="3200" b="1" dirty="0">
                <a:solidFill>
                  <a:schemeClr val="lt1"/>
                </a:solidFill>
                <a:latin typeface="Montserrat"/>
                <a:ea typeface="Montserrat"/>
                <a:cs typeface="Montserrat"/>
                <a:sym typeface="Montserrat"/>
              </a:rPr>
            </a:br>
            <a:r>
              <a:rPr lang="en-US" sz="2000" b="1" u="sng" dirty="0">
                <a:solidFill>
                  <a:schemeClr val="lt1"/>
                </a:solidFill>
                <a:latin typeface="Arial Rounded MT Bold" panose="020F0704030504030204" pitchFamily="34" charset="77"/>
                <a:ea typeface="Montserrat"/>
                <a:cs typeface="Montserrat"/>
                <a:sym typeface="Montserrat"/>
              </a:rPr>
              <a:t>Team Members</a:t>
            </a:r>
            <a:br>
              <a:rPr lang="en-US" sz="2000" b="1" dirty="0">
                <a:solidFill>
                  <a:schemeClr val="lt1"/>
                </a:solidFill>
                <a:latin typeface="Arial Rounded MT Bold" panose="020F0704030504030204" pitchFamily="34" charset="77"/>
                <a:ea typeface="Montserrat"/>
                <a:cs typeface="Montserrat"/>
                <a:sym typeface="Montserrat"/>
              </a:rPr>
            </a:br>
            <a:r>
              <a:rPr lang="en-US" sz="2400" b="1" dirty="0" err="1">
                <a:solidFill>
                  <a:schemeClr val="lt1"/>
                </a:solidFill>
                <a:latin typeface="Arial Rounded MT Bold" panose="020F0704030504030204" pitchFamily="34" charset="77"/>
                <a:ea typeface="Montserrat"/>
                <a:cs typeface="Montserrat"/>
                <a:sym typeface="Montserrat"/>
              </a:rPr>
              <a:t>Bindu</a:t>
            </a:r>
            <a:r>
              <a:rPr lang="en-US" sz="2400" b="1" dirty="0">
                <a:solidFill>
                  <a:schemeClr val="lt1"/>
                </a:solidFill>
                <a:latin typeface="Arial Rounded MT Bold" panose="020F0704030504030204" pitchFamily="34" charset="77"/>
                <a:ea typeface="Montserrat"/>
                <a:cs typeface="Montserrat"/>
                <a:sym typeface="Montserrat"/>
              </a:rPr>
              <a:t> </a:t>
            </a:r>
            <a:r>
              <a:rPr lang="en-US" sz="2400" b="1" dirty="0" err="1">
                <a:solidFill>
                  <a:schemeClr val="lt1"/>
                </a:solidFill>
                <a:latin typeface="Arial Rounded MT Bold" panose="020F0704030504030204" pitchFamily="34" charset="77"/>
                <a:ea typeface="Montserrat"/>
                <a:cs typeface="Montserrat"/>
                <a:sym typeface="Montserrat"/>
              </a:rPr>
              <a:t>Kovvada</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 </a:t>
            </a:r>
            <a:r>
              <a:rPr lang="en-US" sz="2400" b="1" dirty="0" err="1">
                <a:solidFill>
                  <a:schemeClr val="lt1"/>
                </a:solidFill>
                <a:latin typeface="Arial Rounded MT Bold" panose="020F0704030504030204" pitchFamily="34" charset="77"/>
                <a:ea typeface="Montserrat"/>
                <a:cs typeface="Montserrat"/>
                <a:sym typeface="Montserrat"/>
              </a:rPr>
              <a:t>Manoj</a:t>
            </a:r>
            <a:r>
              <a:rPr lang="en-US" sz="2400" b="1" dirty="0">
                <a:solidFill>
                  <a:schemeClr val="lt1"/>
                </a:solidFill>
                <a:latin typeface="Arial Rounded MT Bold" panose="020F0704030504030204" pitchFamily="34" charset="77"/>
                <a:ea typeface="Montserrat"/>
                <a:cs typeface="Montserrat"/>
                <a:sym typeface="Montserrat"/>
              </a:rPr>
              <a:t> </a:t>
            </a:r>
            <a:r>
              <a:rPr lang="en-US" sz="2400" b="1" dirty="0" err="1">
                <a:solidFill>
                  <a:schemeClr val="lt1"/>
                </a:solidFill>
                <a:latin typeface="Arial Rounded MT Bold" panose="020F0704030504030204" pitchFamily="34" charset="77"/>
                <a:ea typeface="Montserrat"/>
                <a:cs typeface="Montserrat"/>
                <a:sym typeface="Montserrat"/>
              </a:rPr>
              <a:t>Patil</a:t>
            </a:r>
            <a:r>
              <a:rPr lang="en-US" sz="2400" b="1" dirty="0">
                <a:solidFill>
                  <a:schemeClr val="lt1"/>
                </a:solidFill>
                <a:latin typeface="Arial Rounded MT Bold" panose="020F0704030504030204" pitchFamily="34" charset="77"/>
                <a:ea typeface="Montserrat"/>
                <a:cs typeface="Montserrat"/>
                <a:sym typeface="Montserrat"/>
              </a:rPr>
              <a:t> M</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  </a:t>
            </a:r>
            <a:r>
              <a:rPr lang="en-US" sz="2400" b="1" dirty="0" err="1">
                <a:solidFill>
                  <a:schemeClr val="lt1"/>
                </a:solidFill>
                <a:latin typeface="Arial Rounded MT Bold" panose="020F0704030504030204" pitchFamily="34" charset="77"/>
                <a:ea typeface="Montserrat"/>
                <a:cs typeface="Montserrat"/>
                <a:sym typeface="Montserrat"/>
              </a:rPr>
              <a:t>Gulzar</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   </a:t>
            </a:r>
            <a:r>
              <a:rPr lang="en-US" sz="2400" b="1" dirty="0" err="1">
                <a:solidFill>
                  <a:schemeClr val="lt1"/>
                </a:solidFill>
                <a:latin typeface="Arial Rounded MT Bold" panose="020F0704030504030204" pitchFamily="34" charset="77"/>
                <a:ea typeface="Montserrat"/>
                <a:cs typeface="Montserrat"/>
                <a:sym typeface="Montserrat"/>
              </a:rPr>
              <a:t>Saksham</a:t>
            </a:r>
            <a:r>
              <a:rPr lang="en-US" sz="2400" b="1" dirty="0">
                <a:solidFill>
                  <a:schemeClr val="lt1"/>
                </a:solidFill>
                <a:latin typeface="Arial Rounded MT Bold" panose="020F0704030504030204" pitchFamily="34" charset="77"/>
                <a:ea typeface="Montserrat"/>
                <a:cs typeface="Montserrat"/>
                <a:sym typeface="Montserrat"/>
              </a:rPr>
              <a:t> </a:t>
            </a:r>
            <a:r>
              <a:rPr lang="en-US" sz="2400" b="1" dirty="0" err="1">
                <a:solidFill>
                  <a:schemeClr val="lt1"/>
                </a:solidFill>
                <a:latin typeface="Arial Rounded MT Bold" panose="020F0704030504030204" pitchFamily="34" charset="77"/>
                <a:ea typeface="Montserrat"/>
                <a:cs typeface="Montserrat"/>
                <a:sym typeface="Montserrat"/>
              </a:rPr>
              <a:t>Tripathi</a:t>
            </a:r>
            <a:br>
              <a:rPr lang="en-US" sz="2400" b="1" dirty="0">
                <a:solidFill>
                  <a:schemeClr val="lt1"/>
                </a:solidFill>
                <a:latin typeface="Arial Rounded MT Bold" panose="020F0704030504030204" pitchFamily="34" charset="77"/>
                <a:ea typeface="Montserrat"/>
                <a:cs typeface="Montserrat"/>
                <a:sym typeface="Montserrat"/>
              </a:rPr>
            </a:br>
            <a:r>
              <a:rPr lang="en-US" sz="2400" b="1" dirty="0">
                <a:solidFill>
                  <a:schemeClr val="lt1"/>
                </a:solidFill>
                <a:latin typeface="Arial Rounded MT Bold" panose="020F0704030504030204" pitchFamily="34" charset="77"/>
                <a:ea typeface="Montserrat"/>
                <a:cs typeface="Montserrat"/>
                <a:sym typeface="Montserrat"/>
              </a:rPr>
              <a:t>    Deepak Kumar </a:t>
            </a:r>
            <a:r>
              <a:rPr lang="en-US" sz="2400" b="1" dirty="0" err="1">
                <a:solidFill>
                  <a:schemeClr val="lt1"/>
                </a:solidFill>
                <a:latin typeface="Arial Rounded MT Bold" panose="020F0704030504030204" pitchFamily="34" charset="77"/>
                <a:ea typeface="Montserrat"/>
                <a:cs typeface="Montserrat"/>
                <a:sym typeface="Montserrat"/>
              </a:rPr>
              <a:t>Gautam</a:t>
            </a:r>
            <a:endParaRPr sz="2400" b="1">
              <a:solidFill>
                <a:schemeClr val="lt1"/>
              </a:solidFill>
              <a:latin typeface="Arial Rounded MT Bold" panose="020F0704030504030204" pitchFamily="34" charset="77"/>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38094212-4C0C-5149-B47D-B8F6B76577FF}"/>
              </a:ext>
            </a:extLst>
          </p:cNvPr>
          <p:cNvSpPr/>
          <p:nvPr/>
        </p:nvSpPr>
        <p:spPr>
          <a:xfrm>
            <a:off x="149631" y="145935"/>
            <a:ext cx="8256949" cy="1446550"/>
          </a:xfrm>
          <a:prstGeom prst="rect">
            <a:avLst/>
          </a:prstGeom>
        </p:spPr>
        <p:txBody>
          <a:bodyPr wrap="square">
            <a:spAutoFit/>
          </a:bodyPr>
          <a:lstStyle/>
          <a:p>
            <a:r>
              <a:rPr lang="en-IN" sz="2800" dirty="0">
                <a:solidFill>
                  <a:schemeClr val="tx1"/>
                </a:solidFill>
                <a:latin typeface="Arial Rounded MT Bold" panose="020F0704030504030204" pitchFamily="34" charset="77"/>
              </a:rPr>
              <a:t>Visualization</a:t>
            </a:r>
          </a:p>
          <a:p>
            <a:endParaRPr lang="en-IN" sz="2400" dirty="0">
              <a:solidFill>
                <a:schemeClr val="tx1"/>
              </a:solidFill>
              <a:latin typeface="Arial Rounded MT Bold" panose="020F0704030504030204" pitchFamily="34" charset="77"/>
            </a:endParaRPr>
          </a:p>
          <a:p>
            <a:r>
              <a:rPr lang="en-IN" sz="1200" dirty="0">
                <a:solidFill>
                  <a:schemeClr val="accent2"/>
                </a:solidFill>
                <a:latin typeface="+mj-lt"/>
              </a:rPr>
              <a:t>As we can see from below plots we have more number of men than women so we have a gender-gap here.</a:t>
            </a:r>
          </a:p>
          <a:p>
            <a:r>
              <a:rPr lang="en-IN" sz="1200" dirty="0">
                <a:latin typeface="+mj-lt"/>
              </a:rPr>
              <a:t>And as a results males have more interested than female in their vehicle insurance so we have to target woman more for increasing conversion of women.</a:t>
            </a:r>
            <a:endParaRPr lang="en-IN" sz="1200" dirty="0">
              <a:solidFill>
                <a:schemeClr val="accent2"/>
              </a:solidFill>
              <a:latin typeface="+mj-lt"/>
            </a:endParaRPr>
          </a:p>
        </p:txBody>
      </p:sp>
      <p:sp>
        <p:nvSpPr>
          <p:cNvPr id="6" name="Rectangle 5">
            <a:extLst>
              <a:ext uri="{FF2B5EF4-FFF2-40B4-BE49-F238E27FC236}">
                <a16:creationId xmlns:a16="http://schemas.microsoft.com/office/drawing/2014/main" id="{80592B1F-19D5-164E-A782-5D325ED2E516}"/>
              </a:ext>
            </a:extLst>
          </p:cNvPr>
          <p:cNvSpPr/>
          <p:nvPr/>
        </p:nvSpPr>
        <p:spPr>
          <a:xfrm>
            <a:off x="315751" y="5143500"/>
            <a:ext cx="8115868" cy="584775"/>
          </a:xfrm>
          <a:prstGeom prst="rect">
            <a:avLst/>
          </a:prstGeom>
        </p:spPr>
        <p:txBody>
          <a:bodyPr wrap="square">
            <a:spAutoFit/>
          </a:bodyPr>
          <a:lstStyle/>
          <a:p>
            <a:r>
              <a:rPr lang="en-IN" sz="1600" dirty="0">
                <a:solidFill>
                  <a:srgbClr val="252525"/>
                </a:solidFill>
                <a:latin typeface="Apple Braille Pinpoint 8 Dot" pitchFamily="2" charset="0"/>
              </a:rPr>
              <a:t>Dropping T9, RH_4, RH_5, months, Tdewpoint, Visibility, rv1, rv2 and </a:t>
            </a:r>
            <a:r>
              <a:rPr lang="en-IN" sz="1600" dirty="0" err="1">
                <a:solidFill>
                  <a:srgbClr val="252525"/>
                </a:solidFill>
                <a:latin typeface="Apple Braille Pinpoint 8 Dot" pitchFamily="2" charset="0"/>
              </a:rPr>
              <a:t>week_days</a:t>
            </a:r>
            <a:r>
              <a:rPr lang="en-IN" sz="1600" dirty="0">
                <a:solidFill>
                  <a:srgbClr val="252525"/>
                </a:solidFill>
                <a:latin typeface="Apple Braille Pinpoint 8 Dot" pitchFamily="2" charset="0"/>
              </a:rPr>
              <a:t>   columns.</a:t>
            </a:r>
            <a:endParaRPr lang="en-US" sz="1600" dirty="0">
              <a:latin typeface="Apple Braille Pinpoint 8 Dot" pitchFamily="2" charset="0"/>
            </a:endParaRPr>
          </a:p>
        </p:txBody>
      </p:sp>
      <p:sp>
        <p:nvSpPr>
          <p:cNvPr id="39938" name="AutoShape 2" descr="data:image/png;base64,iVBORw0KGgoAAAANSUhEUgAAAZgAAAEWCAYAAABbgYH9AAAABHNCSVQICAgIfAhkiAAAAAlwSFlzAAALEgAACxIB0t1+/AAAADh0RVh0U29mdHdhcmUAbWF0cGxvdGxpYiB2ZXJzaW9uMy4yLjIsIGh0dHA6Ly9tYXRwbG90bGliLm9yZy+WH4yJAAAdR0lEQVR4nO3dfbRU1Z3m8e8TEN8VlBskvARiMN1oOyg3ijFmTEwUnG7RNDHQRlBZohEzndWZabW7VzC+ZDSadkXHYLAlQKKi7Rt0BpsQYnTSEeWqDIgvwxU1XoJAQMGo0cH85o+zKzlc6l4KZVfpvc9nrVp16rf3PmcfF/JwXuqUIgIzM7Nd7UONnoCZmXVNDhgzM8vCAWNmZlk4YMzMLAsHjJmZZeGAMTOzLBwwZu8Tks6S9MtGz8NsV3HAmHVC0nhJj0h6XdL6tHyBJDV6bmbvdw4Ysw5I+gbwPeAa4CCgH3A+cCzQq4FT246kHo2eg1l7DhizKiTtD1wGXBARd0XEa1F4IiLOiIi3Ur/dJV0r6deS1km6SdKeqe14SW2SvpGOftZKOru0jQMlzZe0RdKjwMHt5vBnkhZJ2iTpWUmnl9pmSZouaYGk14HPVtmHoZIekvSapJ9JulHSj0vt/yrpZUmbU79D263/prT91yQ9KOmju+6/sHUHDhiz6o4Bdgfm7aDfVcAhwAjg48AA4Jul9oOA/VN9MnCjpD6p7Ubg90B/4Jz0AkDS3sAi4Dbgw8B44PuShpfW/TfAlcC+QLVrN7cBjwIHApcCZ7Zrvx8Yltb/OHBru/YzgMuBvsCyKu1mnZKfRWa2PUlfAa6NiINKtV8BwymC5yTgfwO/Aw6PiOdSn2OA2yJiqKTjKf4S3zcitqb29cApwFKKcPmLiHgmtX0b+ExEfFrSl4ELI+K40vZ/APwmIr4laRbwoYiY2MH8BwOrgf0i4o1U+zFARHylSv/ewCtA74jYnNa/R0SMT+37AJuBIRHx0s7917TuqmejJ2D2PrUR6CupZyUcIuJTAJLaKI7+m4C9gMdK1/wFlK+HbKyMT94A9kljewLlv6xfLC1/FDha0qulWk/gR6XPnf1F/xFgUyVcSv0HpX3oQXH086U0lz+kPn0pgmSb9UfE7yRtSut1wFhNfIrMrLqHgbeAsZ30+S3wJnBoRPROr/0jYp8a1r8B2Er6Cz8ZXFp+CXiwtN7eEbFPRHy11Kez0w9rgQMk7VWqlbf1NxT79nmKU3hDUl3V+qcjmAOA33S6V2YlDhizKiLiVeBbFNc9xknaV9KHJI0A9k59/gDcDFwn6cMAkgZIOqmG9b8D3ANcKmmvdG1lUqnLT4BDJJ0pabf0+qSkP69x/i8CLWn9vdKpu78qddmXIkA3UhyFfbvKak6W9GlJvSiuxSzx6THbGQ4Ysw5ExHeAvwP+HliXXj8ALgJ+lbpdBLQCSyRtAX4GfKLGTVxIcbrsZWAW8MPStl8DTqS4uP+b1Odqius/tTqD4maFjcAVwB0UoQIwh+KU3BrgKWBJlfG3AdOATcBIYLtrN2ad8UV+s25C0h3AMxExrYa+s4C2iPin7BOzLstHMGZdVDqldnA6tTea4prLfY2el3UfvovMrOs6iOI6z4FAG/DViHiisVOy7sSnyMzMLAufIjMzsyx8iizp27dvDBkypNHTMDP7QHnsscd+GxFN1docMMmQIUNoaWlp9DTMzD5QJL3YUZtPkZmZWRYOGDMzy8IBY2ZmWThgzMwsCweMmZll4YAxM7MssgWMpEGSHpD0lKSVkv421Q9Iv/O9Kr33SXVJul5Sq6Tlko4srWtS6r9K0qRSfaSkFWnM9Uq/+tTRNszMrH5yHsFsBb4REcOBUcDU9JsXFwOLI2IYsDh9BhhD8fvgw4ApwHQowoLikeFHA0cB00qBMR04tzRudKp3tA0zM6uTbAETEWsj4vG0/BrwNDCA4omus1O32cCpaXksMCcKS4DekvpT/Pb5oojYFBGvAIuA0altv4hYEsUD1ea0W1e1bZiZWZ3U5Zv8koYARwCPAP0iYm1qehnol5YHsO1vfbelWmf1tip1OtlG+3lNoThaYvDgwdW67JSR/33Oe16HdT2PXTOx0VMwa4jsF/nTb3nfDXw9IraU29KRR9bHOXe2jYiYERHNEdHc1FT1UTpmZvYuZQ0YSbtRhMutEXFPKq9Lp7dI7+tTfQ0wqDR8YKp1Vh9Ypd7ZNszMrE5y3kUm4Bbg6Yj451LTfKByJ9gkYF6pPjHdTTYK2JxOcy0ETpTUJ13cPxFYmNq2SBqVtjWx3bqqbcPMzOok5zWYY4EzgRWSlqXaPwBXAXdKmgy8CJye2hYAJwOtwBvA2QARsUnS5cDS1O+yiNiUli8AZgF7AvenF51sw8zM6iRbwETELwF10HxClf4BTO1gXTOBmVXqLcBhVeobq23DzMzqx9/kNzOzLBwwZmaWhQPGzMyycMCYmVkWDhgzM8vCAWNmZlk4YMzMLAsHjJmZZeGAMTOzLBwwZmaWhQPGzMyycMCYmVkWDhgzM8vCAWNmZlk4YMzMLAsHjJmZZeGAMTOzLLIFjKSZktZLerJUu0PSsvR6ofJTypKGSHqz1HZTacxISSsktUq6XpJS/QBJiyStSu99Ul2pX6uk5ZKOzLWPZmbWsZxHMLOA0eVCRHw5IkZExAjgbuCeUvNzlbaIOL9Unw6cCwxLr8o6LwYWR8QwYHH6DDCm1HdKGm9mZnWWLWAi4iFgU7W2dBRyOnB7Z+uQ1B/YLyKWREQAc4BTU/NYYHZant2uPicKS4DeaT1mZlZHjboGcxywLiJWlWpDJT0h6UFJx6XaAKCt1Kct1QD6RcTatPwy0K805qUOxmxD0hRJLZJaNmzY8B52x8zM2mtUwExg26OXtcDgiDgC+DvgNkn71bqydHQTOzuJiJgREc0R0dzU1LSzw83MrBM9671BST2BLwIjK7WIeAt4Ky0/Juk54BBgDTCwNHxgqgGsk9Q/ItamU2DrU30NMKiDMWZmVieNOIL5PPBMRPzx1JekJkk90vLHKC7Qr06nwLZIGpWu20wE5qVh84FJaXlSu/rEdDfZKGBz6VSamZnVSc7blG8HHgY+IalN0uTUNJ7tL+5/Blieblu+Czg/Iio3CFwA/AvQCjwH3J/qVwFfkLSKIrSuSvUFwOrU/+Y03szM6izbKbKImNBB/awqtbspbluu1r8FOKxKfSNwQpV6AFN3crpmXdqvL/uLRk/B3ocGf3NF1vX7m/xmZpaFA8bMzLJwwJiZWRYOGDMzy8IBY2ZmWThgzMwsCweMmZll4YAxM7MsHDBmZpaFA8bMzLJwwJiZWRYOGDMzy8IBY2ZmWThgzMwsCweMmZll4YAxM7MsHDBmZpZFzp9MnilpvaQnS7VLJa2RtCy9Ti61XSKpVdKzkk4q1UenWquki0v1oZIeSfU7JPVK9d3T59bUPiTXPpqZWcdyHsHMAkZXqV8XESPSawGApOHAeODQNOb7knpI6gHcCIwBhgMTUl+Aq9O6Pg68AkxO9cnAK6l+XepnZmZ1li1gIuIhYFON3ccCcyPirYh4HmgFjkqv1ohYHRFvA3OBsZIEfA64K42fDZxaWtfstHwXcELqb2ZmddSIazAXSlqeTqH1SbUBwEulPm2p1lH9QODViNjarr7NulL75tR/O5KmSGqR1LJhw4b3vmdmZvZH9Q6Y6cDBwAhgLfDdOm9/GxExIyKaI6K5qampkVMxM+ty6howEbEuIt6JiD8AN1OcAgNYAwwqdR2Yah3VNwK9JfVsV99mXal9/9TfzMzqqK4BI6l/6eNpQOUOs/nA+HQH2FBgGPAosBQYlu4Y60VxI8D8iAjgAWBcGj8JmFda16S0PA74eepvZmZ11HPHXd4dSbcDxwN9JbUB04DjJY0AAngBOA8gIlZKuhN4CtgKTI2Id9J6LgQWAj2AmRGxMm3iImCupCuAJ4BbUv0W4EeSWiluMhifax/NzKxj2QImIiZUKd9SpVbpfyVwZZX6AmBBlfpq/nSKrVz/PfClnZqsmZntcv4mv5mZZeGAMTOzLBwwZmaWhQPGzMyycMCYmVkWDhgzM8vCAWNmZlk4YMzMLAsHjJmZZeGAMTOzLBwwZmaWhQPGzMyycMCYmVkWDhgzM8vCAWNmZlk4YMzMLItsASNppqT1kp4s1a6R9Iyk5ZLuldQ71YdIelPSsvS6qTRmpKQVklolXS9JqX6ApEWSVqX3Pqmu1K81befIXPtoZmYdy3kEMwsY3a62CDgsIg4H/i9wSantuYgYkV7nl+rTgXOBYelVWefFwOKIGAYsTp8BxpT6TknjzcyszrIFTEQ8BGxqV/tpRGxNH5cAAztbh6T+wH4RsSQiApgDnJqaxwKz0/LsdvU5UVgC9E7rMTOzOmrkNZhzgPtLn4dKekLSg5KOS7UBQFupT1uqAfSLiLVp+WWgX2nMSx2MMTOzOunZiI1K+kdgK3BrKq0FBkfERkkjgfskHVrr+iIiJMW7mMcUitNoDB48eGeHm5lZJ+p+BCPpLOAvgTPSaS8i4q2I2JiWHwOeAw4B1rDtabSBqQawrnLqK72vT/U1wKAOxmwjImZERHNENDc1Ne2CvTMzs4q6Boyk0cDfA6dExBulepOkHmn5YxQX6FenU2BbJI1Kd49NBOalYfOBSWl5Urv6xHQ32Shgc+lUmpmZ1Um2U2SSbgeOB/pKagOmUdw1tjuwKN1tvCTdMfYZ4DJJ/w/4A3B+RFRuELiA4o60PSmu2VSu21wF3ClpMvAicHqqLwBOBlqBN4Czc+2jmZl1LFvARMSEKuVbOuh7N3B3B20twGFV6huBE6rUA5i6U5M1M7Ndzt/kNzOzLBwwZmaWhQPGzMyycMCYmVkWNQWMpMW11MzMzCo6vYtM0h7AXhS3GvcBlJr2w49fMTOzTuzoNuXzgK8DHwEe408BswX4nxnnZWZmH3CdBkxEfA/4nqSvRcQNdZqTmZl1ATV90TIibpD0KWBIeUxEzMk0LzMz+4CrKWAk/Qg4GFgGvJPKld9nMTMz206tj4ppBoZXnn5sZma2I7V+D+ZJ4KCcEzEzs66l1iOYvsBTkh4F3qoUI+KULLMyM7MPvFoD5tKckzAzs66n1rvIHsw9ETMz61pqvYvsNYq7xgB6AbsBr0fEfrkmZmZmH2y1HsHsW1lOP108FhiVa1JmZvbBt9NPU47CfcBJO+oraaak9ZKeLNUOkLRI0qr03ifVJel6Sa2Slks6sjRmUuq/StKkUn2kpBVpzPUp/DrchpmZ1U+tT1P+Yuk1TtJVwO9rGDoLGN2udjGwOCKGAYvTZ4AxwLD0mgJMT9s+AJgGHA0cBUwrBcZ04NzSuNE72IaZmdVJrUcwf1V6nQS8RnGarFMR8RCwqV15LDA7Lc8GTi3V56QjpCVAb0n90/YWRcSmiHgFWASMTm37RcSS9AXQOe3WVW0bZmZWJ7Vegzl7F26zX0SsTcsvA/3S8gDgpVK/tlTrrN5Wpd7ZNrYhaQrF0RKDBw9+N/tiZmYdqPUU2UBJ96brKesl3S1p4HvdeDryyPr4mc62EREzIqI5IpqbmppyTsPMrNup9RTZD4H5FL8L8xHg31Lt3ViXTm+R3ten+hpgUKnfwFTrrD6wSr2zbZiZWZ3UGjBNEfHDiNiaXrOAd/tP/vlA5U6wScC8Un1iuptsFLA5neZaCJwoqU+6uH8isDC1bZE0Kt09NrHduqptw8zM6qTWR8VslPQV4Pb0eQKwcUeDJN0OHE/xk8ttFHeDXQXcKWky8CJweuq+ADgZaAXeAM4GiIhNki4HlqZ+l0VE5caBCyjuVNsTuD+96GQbZmZWJ7UGzDnADcB1FNczfgWctaNBETGhg6YTqvQNYGoH65kJzKxSbwEOq1LfWG0bZmZWP7UGzGXApHSbcOW7KddSBI+Zmdl2ar0Gc3glXKA4bQUckWdKZmbWFdQaMB8qP24lHcHUevRjZmbdUK0h8V3gYUn/mj5/Cbgyz5TMzKwrqPWb/HMktQCfS6UvRsRT+aZlZmYfdDWf5kqB4lAxM7Oa7PTj+s3MzGrhgDEzsywcMGZmloUDxszMsnDAmJlZFg4YMzPLwgFjZmZZOGDMzCwLB4yZmWXhgDEzsywcMGZmlkXdA0bSJyQtK722SPq6pEslrSnVTy6NuURSq6RnJZ1Uqo9OtVZJF5fqQyU9kup3SOpV7/00M+vu6h4wEfFsRIyIiBHASOAN4N7UfF2lLSIWAEgaDowHDgVGA9+X1ENSD+BGYAwwHJiQ+gJcndb1ceAVYHK99s/MzAqNPkV2AvBcRLzYSZ+xwNyIeCsingdagaPSqzUiVkfE28BcYKwkUfyswF1p/Gzg1Gx7YGZmVTU6YMYDt5c+XyhpuaSZpV/QHAC8VOrTlmod1Q8EXo2Ire3q25E0RVKLpJYNGza8970xM7M/aljApOsipwCVX8mcDhwMjADWUvyKZlYRMSMimiOiuampKffmzMy6lZp/cCyDMcDjEbEOoPIOIOlm4Cfp4xpgUGncwFSjg/pGoLeknukoptzfzMzqpJGnyCZQOj0mqX+p7TTgybQ8HxgvaXdJQ4FhwKPAUmBYumOsF8XptvkREcADwLg0fhIwL+uemJnZdhpyBCNpb+ALwHml8nckjQACeKHSFhErJd1J8XPNW4GpEfFOWs+FwEKgBzAzIlamdV0EzJV0BfAEcEv2nTIzs200JGAi4nWKi/Hl2pmd9L8SuLJKfQGwoEp9NcVdZmZm1iCNvovMzMy6KAeMmZll4YAxM7MsHDBmZpaFA8bMzLJwwJiZWRYOGDMzy8IBY2ZmWThgzMwsCweMmZll4YAxM7MsHDBmZpaFA8bMzLJwwJiZWRYOGDMzy8IBY2ZmWThgzMwsi4YFjKQXJK2QtExSS6odIGmRpFXpvU+qS9L1klolLZd0ZGk9k1L/VZImleoj0/pb01jVfy/NzLqvRh/BfDYiRkREc/p8MbA4IoYBi9NngDHAsPSaAkyHIpCAacDRFD+RPK0SSqnPuaVxo/PvjpmZVTQ6YNobC8xOy7OBU0v1OVFYAvSW1B84CVgUEZsi4hVgETA6te0XEUsiIoA5pXWZmVkdNDJgAvippMckTUm1fhGxNi2/DPRLywOAl0pj21Kts3pblfo2JE2R1CKpZcOGDe91f8zMrKRnA7f96YhYI+nDwCJJz5QbIyIkRc4JRMQMYAZAc3Nz1m2ZmXU3DTuCiYg16X09cC/FNZR16fQW6X196r4GGFQaPjDVOqsPrFI3M7M6aUjASNpb0r6VZeBE4ElgPlC5E2wSMC8tzwcmprvJRgGb06m0hcCJkvqki/snAgtT2xZJo9LdYxNL6zIzszpo1CmyfsC96c7hnsBtEfHvkpYCd0qaDLwInJ76LwBOBlqBN4CzASJik6TLgaWp32URsSktXwDMAvYE7k8vMzOrk4YETESsBv5TlfpG4IQq9QCmdrCumcDMKvUW4LD3PFkzM3tX3m+3KZuZWRfhgDEzsywcMGZmloUDxszMsnDAmJlZFg4YMzPLwgFjZmZZOGDMzCwLB4yZmWXhgDEzsywcMGZmloUDxszMsnDAmJlZFg4YMzPLwgFjZmZZOGDMzCwLB4yZmWVR94CRNEjSA5KekrRS0t+m+qWS1khall4nl8ZcIqlV0rOSTirVR6daq6SLS/Whkh5J9Tsk9arvXpqZWSOOYLYC34iI4cAoYKqk4antuogYkV4LAFLbeOBQYDTwfUk9JPUAbgTGAMOBCaX1XJ3W9XHgFWByvXbOzMwKdQ+YiFgbEY+n5deAp4EBnQwZC8yNiLci4nmgFTgqvVojYnVEvA3MBcZKEvA54K40fjZwap69MTOzjjT0GoykIcARwCOpdKGk5ZJmSuqTagOAl0rD2lKto/qBwKsRsbVdvdr2p0hqkdSyYcOGXbBHZmZW0bCAkbQPcDfw9YjYAkwHDgZGAGuB7+aeQ0TMiIjmiGhuamrKvTkzs26lZyM2Kmk3inC5NSLuAYiIdaX2m4GfpI9rgEGl4QNTjQ7qG4Heknqmo5hyfzMzq5NG3EUm4Bbg6Yj451K9f6nbacCTaXk+MF7S7pKGAsOAR4GlwLB0x1gvihsB5kdEAA8A49L4ScC8nPtkZmbba8QRzLHAmcAKSctS7R8o7gIbAQTwAnAeQESslHQn8BTFHWhTI+IdAEkXAguBHsDMiFiZ1ncRMFfSFcATFIFmZmZ1VPeAiYhfAqrStKCTMVcCV1apL6g2LiJWU9xlZmZmDeJv8puZWRYOGDMzy8IBY2ZmWThgzMwsCweMmZll4YAxM7MsHDBmZpaFA8bMzLJwwJiZWRYOGDMzy8IBY2ZmWThgzMwsCweMmZll4YAxM7MsHDBmZpaFA8bMzLJwwJiZWRZdNmAkjZb0rKRWSRc3ej5mZt1NlwwYST2AG4ExwHBggqThjZ2VmVn30iUDBjgKaI2I1RHxNjAXGNvgOZmZdSs9Gz2BTAYAL5U+twFHt+8kaQowJX38naRn6zC37qIv8NtGT+L9QNdOavQUbFv+s1kxTbtiLR/tqKGrBkxNImIGMKPR8+iKJLVERHOj52HWnv9s1k9XPUW2BhhU+jww1czMrE66asAsBYZJGiqpFzAemN/gOZmZdStd8hRZRGyVdCGwEOgBzIyIlQ2eVnfjU4/2fuU/m3WiiGj0HMzMrAvqqqfIzMyswRwwZmaWhQPGaiYpJP249LmnpA2SfrKDccfvqI9ZLSS9I2lZ6TUk47ZekNQ31/q7gy55kd+yeR04TNKeEfEm8AV8+7fV15sRMaLRk7Da+AjGdtYC4L+k5QnA7ZUGSUdJeljSE5J+JekT7QdL2lvSTEmPpn5+hI+9J5JGSnpQ0mOSFkrqn+q/kHSdpBZJT0v6pKR7JK2SdEVp/H1p7Mr0dI9q2/hK+jO7TNIP0vMObQccMLaz5gLjJe0BHA48Ump7BjguIo4Avgl8u8r4fwR+HhFHAZ8FrpG0d+Y5W9exZ+n02L2SdgNuAMZFxEhgJnBlqf/b6Vv7NwHzgKnAYcBZkg5Mfc5JY5uB/1qqAyDpz4EvA8emo6d3gDMy7mOX4VNktlMiYnk67z2B4mimbH9gtqRhQAC7VVnFicApkv5b+rwHMBh4OsuEravZ5hSZpMMoAmORJCi+97a21L/yBesVwMqIWJvGraZ42sdGilA5LfUbBAxL9YoTgJHA0rSNPYH1u3a3uiYHjL0b84FrgeOB8r/2LgceiIjTUgj9ospYAX8dEX6wqO0KogiOYzpofyu9/6G0XPncU9LxwOeBYyLiDUm/oPhHT/ttzI6IS3bZrLsJnyKzd2Mm8K2IWNGuvj9/uuh/VgdjFwJfU/qnoKQjsszQuotngSZJxwBI2k3SoTsxfn/glRQufwaMqtJnMTBO0ofTNg6Q1OEThO1PHDC20yKiLSKur9L0HeB/SHqCjo+OL6c4dbZc0sr02exdSb/3NA64WtL/AZYBn9qJVfw7xZHM08BVwJIq23gK+Cfgp5KWA4uA/u917t2BHxVjZmZZ+AjGzMyycMCYmVkWDhgzM8vCAWNmZlk4YMzMLAsHjFlmkvpJuk3S6vTMq4dL3xx/L+v1U6rtfc0BY5ZR+kLpfcBDEfGx9Myr8cDABszFT+6wunLAmOX1OYoHLt5UKUTEixFxg6Qekq6RtFTScknnwR+PTH4h6S5Jz0i6tfTkg9Gp9jjwxco6O3pKtaSzJM2X9HOKb6Sb1Y3/RWOW16HA4x20TQY2R8QnJe0O/Iekn6a2I9LY3wD/ARwrqQW4mSK0WoE7SuuqPKX6HEm9gUcl/Sy1HQkcHhGbduWOme2IA8asjiTdCHwaeBt4EThc0rjUvD/Fk3zfBh6NiLY0ZhkwBPgd8HxErEr1HwOV3y/p6CnVAIscLtYIDhizvFYCf135EBFT08/wtgC/Br4WEQvLA9ITfstP/n2HHf+/WvUp1ZKOpvglUrO68zUYs7x+Duwh6aul2l7pfSHw1fSjWUg6ZAc/vvYMMETSwenzhFKbn1Jt7zsOGLOMonia7KnAf5b0vKRHgdnARcC/AE8Bj0t6EvgBnRypRMTvKU6J/a90kb/8o1d+SrW97/hpymZmloWPYMzMLAsHjJmZZeGAMTOzLBwwZmaWhQPGzMyycMCYmVkWDhgzM8vi/wPLjiRnjXKo9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9939" name="Picture 3"/>
          <p:cNvPicPr>
            <a:picLocks noChangeAspect="1" noChangeArrowheads="1"/>
          </p:cNvPicPr>
          <p:nvPr/>
        </p:nvPicPr>
        <p:blipFill>
          <a:blip r:embed="rId3"/>
          <a:srcRect/>
          <a:stretch>
            <a:fillRect/>
          </a:stretch>
        </p:blipFill>
        <p:spPr bwMode="auto">
          <a:xfrm>
            <a:off x="0" y="2048510"/>
            <a:ext cx="3886200" cy="2647950"/>
          </a:xfrm>
          <a:prstGeom prst="rect">
            <a:avLst/>
          </a:prstGeom>
          <a:noFill/>
          <a:ln w="9525">
            <a:noFill/>
            <a:miter lim="800000"/>
            <a:headEnd/>
            <a:tailEnd/>
          </a:ln>
          <a:effectLst/>
        </p:spPr>
      </p:pic>
      <p:pic>
        <p:nvPicPr>
          <p:cNvPr id="39940" name="Picture 4"/>
          <p:cNvPicPr>
            <a:picLocks noChangeAspect="1" noChangeArrowheads="1"/>
          </p:cNvPicPr>
          <p:nvPr/>
        </p:nvPicPr>
        <p:blipFill>
          <a:blip r:embed="rId4"/>
          <a:srcRect/>
          <a:stretch>
            <a:fillRect/>
          </a:stretch>
        </p:blipFill>
        <p:spPr bwMode="auto">
          <a:xfrm>
            <a:off x="4427220" y="1989138"/>
            <a:ext cx="3886200" cy="2686050"/>
          </a:xfrm>
          <a:prstGeom prst="rect">
            <a:avLst/>
          </a:prstGeom>
          <a:noFill/>
          <a:ln w="9525">
            <a:noFill/>
            <a:miter lim="800000"/>
            <a:headEnd/>
            <a:tailEnd/>
          </a:ln>
          <a:effectLst/>
        </p:spPr>
      </p:pic>
      <p:pic>
        <p:nvPicPr>
          <p:cNvPr id="39941" name="Picture 5"/>
          <p:cNvPicPr>
            <a:picLocks noChangeAspect="1" noChangeArrowheads="1"/>
          </p:cNvPicPr>
          <p:nvPr/>
        </p:nvPicPr>
        <p:blipFill>
          <a:blip r:embed="rId5"/>
          <a:srcRect/>
          <a:stretch>
            <a:fillRect/>
          </a:stretch>
        </p:blipFill>
        <p:spPr bwMode="auto">
          <a:xfrm>
            <a:off x="0" y="1924050"/>
            <a:ext cx="8676640" cy="3219450"/>
          </a:xfrm>
          <a:prstGeom prst="rect">
            <a:avLst/>
          </a:prstGeom>
          <a:noFill/>
          <a:ln w="9525">
            <a:noFill/>
            <a:miter lim="800000"/>
            <a:headEnd/>
            <a:tailEnd/>
          </a:ln>
          <a:effectLst/>
        </p:spPr>
      </p:pic>
    </p:spTree>
    <p:extLst>
      <p:ext uri="{BB962C8B-B14F-4D97-AF65-F5344CB8AC3E}">
        <p14:creationId xmlns:p14="http://schemas.microsoft.com/office/powerpoint/2010/main" val="9139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887" y="189385"/>
            <a:ext cx="8520600" cy="1472267"/>
          </a:xfrm>
        </p:spPr>
        <p:txBody>
          <a:bodyPr/>
          <a:lstStyle/>
          <a:p>
            <a:r>
              <a:rPr lang="en-IN" dirty="0">
                <a:solidFill>
                  <a:schemeClr val="tx1"/>
                </a:solidFill>
                <a:latin typeface="Arial Rounded MT Bold" panose="020F0704030504030204" pitchFamily="34" charset="77"/>
              </a:rPr>
              <a:t>Visualization Continue….</a:t>
            </a:r>
            <a:br>
              <a:rPr lang="en-IN" dirty="0">
                <a:solidFill>
                  <a:schemeClr val="tx1"/>
                </a:solidFill>
                <a:latin typeface="Arial Rounded MT Bold" panose="020F0704030504030204" pitchFamily="34" charset="77"/>
              </a:rPr>
            </a:br>
            <a:br>
              <a:rPr lang="en-IN" dirty="0">
                <a:solidFill>
                  <a:schemeClr val="tx1"/>
                </a:solidFill>
                <a:latin typeface="Arial Rounded MT Bold" panose="020F0704030504030204" pitchFamily="34" charset="77"/>
              </a:rPr>
            </a:br>
            <a:r>
              <a:rPr lang="en-IN" sz="1400" dirty="0">
                <a:solidFill>
                  <a:schemeClr val="accent2"/>
                </a:solidFill>
                <a:latin typeface="+mj-lt"/>
              </a:rPr>
              <a:t>From these below plots we can observe that policyholders who doesn’t have license are not interested for any vehicle insurance. And those who previously insured their vehicle are also not interested in any vehicle insurance.</a:t>
            </a:r>
            <a:endParaRPr lang="en-IN" sz="1400" dirty="0">
              <a:solidFill>
                <a:schemeClr val="tx1"/>
              </a:solidFill>
              <a:latin typeface="+mj-lt"/>
            </a:endParaRPr>
          </a:p>
        </p:txBody>
      </p:sp>
      <p:pic>
        <p:nvPicPr>
          <p:cNvPr id="5" name="Picture 4"/>
          <p:cNvPicPr>
            <a:picLocks noChangeAspect="1" noChangeArrowheads="1"/>
          </p:cNvPicPr>
          <p:nvPr/>
        </p:nvPicPr>
        <p:blipFill>
          <a:blip r:embed="rId2"/>
          <a:srcRect/>
          <a:stretch>
            <a:fillRect/>
          </a:stretch>
        </p:blipFill>
        <p:spPr bwMode="auto">
          <a:xfrm>
            <a:off x="291743" y="2026625"/>
            <a:ext cx="3932294" cy="2751854"/>
          </a:xfrm>
          <a:prstGeom prst="rect">
            <a:avLst/>
          </a:prstGeom>
          <a:noFill/>
          <a:ln w="9525">
            <a:noFill/>
            <a:miter lim="800000"/>
            <a:headEnd/>
            <a:tailEnd/>
          </a:ln>
          <a:effectLst/>
        </p:spPr>
      </p:pic>
      <p:pic>
        <p:nvPicPr>
          <p:cNvPr id="73731" name="Picture 3"/>
          <p:cNvPicPr>
            <a:picLocks noChangeAspect="1" noChangeArrowheads="1"/>
          </p:cNvPicPr>
          <p:nvPr/>
        </p:nvPicPr>
        <p:blipFill>
          <a:blip r:embed="rId3"/>
          <a:srcRect/>
          <a:stretch>
            <a:fillRect/>
          </a:stretch>
        </p:blipFill>
        <p:spPr bwMode="auto">
          <a:xfrm>
            <a:off x="4886633" y="1946489"/>
            <a:ext cx="3982064" cy="2794297"/>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84" y="159890"/>
            <a:ext cx="8520600" cy="572700"/>
          </a:xfrm>
        </p:spPr>
        <p:txBody>
          <a:bodyPr/>
          <a:lstStyle/>
          <a:p>
            <a:r>
              <a:rPr lang="en-IN" dirty="0">
                <a:solidFill>
                  <a:schemeClr val="tx1"/>
                </a:solidFill>
                <a:latin typeface="Arial Rounded MT Bold" panose="020F0704030504030204" pitchFamily="34" charset="77"/>
              </a:rPr>
              <a:t>Visualization Continue….</a:t>
            </a:r>
            <a:endParaRPr lang="en-US" dirty="0"/>
          </a:p>
        </p:txBody>
      </p:sp>
      <p:sp>
        <p:nvSpPr>
          <p:cNvPr id="3" name="Text Placeholder 2"/>
          <p:cNvSpPr>
            <a:spLocks noGrp="1"/>
          </p:cNvSpPr>
          <p:nvPr>
            <p:ph type="body" idx="1"/>
          </p:nvPr>
        </p:nvSpPr>
        <p:spPr>
          <a:xfrm>
            <a:off x="0" y="4100050"/>
            <a:ext cx="9068274" cy="589936"/>
          </a:xfrm>
        </p:spPr>
        <p:txBody>
          <a:bodyPr/>
          <a:lstStyle/>
          <a:p>
            <a:pPr>
              <a:buNone/>
            </a:pPr>
            <a:r>
              <a:rPr lang="en-US" sz="1400" dirty="0">
                <a:solidFill>
                  <a:srgbClr val="212121"/>
                </a:solidFill>
                <a:latin typeface="+mj-lt"/>
              </a:rPr>
              <a:t>We can clearly see from above plots that we have a lot of policyholders whose vehicle’s age is between 1-2 years and this category  is also giving good amount of positive response than other policyholders.</a:t>
            </a:r>
            <a:endParaRPr lang="en-US" sz="1400" dirty="0">
              <a:latin typeface="+mj-lt"/>
            </a:endParaRPr>
          </a:p>
          <a:p>
            <a:endParaRPr lang="en-US" dirty="0"/>
          </a:p>
        </p:txBody>
      </p:sp>
      <p:pic>
        <p:nvPicPr>
          <p:cNvPr id="72706" name="Picture 2"/>
          <p:cNvPicPr>
            <a:picLocks noChangeAspect="1" noChangeArrowheads="1"/>
          </p:cNvPicPr>
          <p:nvPr/>
        </p:nvPicPr>
        <p:blipFill>
          <a:blip r:embed="rId2"/>
          <a:srcRect/>
          <a:stretch>
            <a:fillRect/>
          </a:stretch>
        </p:blipFill>
        <p:spPr bwMode="auto">
          <a:xfrm>
            <a:off x="436307" y="1241732"/>
            <a:ext cx="3886200" cy="2676525"/>
          </a:xfrm>
          <a:prstGeom prst="rect">
            <a:avLst/>
          </a:prstGeom>
          <a:noFill/>
          <a:ln w="9525">
            <a:noFill/>
            <a:miter lim="800000"/>
            <a:headEnd/>
            <a:tailEnd/>
          </a:ln>
          <a:effectLst/>
        </p:spPr>
      </p:pic>
      <p:pic>
        <p:nvPicPr>
          <p:cNvPr id="9" name="Picture 2"/>
          <p:cNvPicPr>
            <a:picLocks noChangeAspect="1" noChangeArrowheads="1"/>
          </p:cNvPicPr>
          <p:nvPr/>
        </p:nvPicPr>
        <p:blipFill>
          <a:blip r:embed="rId3"/>
          <a:srcRect/>
          <a:stretch>
            <a:fillRect/>
          </a:stretch>
        </p:blipFill>
        <p:spPr bwMode="auto">
          <a:xfrm>
            <a:off x="4649277" y="1238865"/>
            <a:ext cx="3852346" cy="2659728"/>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1668A1DC-BF1F-F344-9CC2-B3AAF0FD6E5A}"/>
              </a:ext>
            </a:extLst>
          </p:cNvPr>
          <p:cNvSpPr/>
          <p:nvPr/>
        </p:nvSpPr>
        <p:spPr>
          <a:xfrm>
            <a:off x="178097" y="206220"/>
            <a:ext cx="5898237" cy="523220"/>
          </a:xfrm>
          <a:prstGeom prst="rect">
            <a:avLst/>
          </a:prstGeom>
        </p:spPr>
        <p:txBody>
          <a:bodyPr wrap="square">
            <a:spAutoFit/>
          </a:bodyPr>
          <a:lstStyle/>
          <a:p>
            <a:r>
              <a:rPr lang="en-IN" sz="2800" dirty="0">
                <a:solidFill>
                  <a:schemeClr val="tx1"/>
                </a:solidFill>
                <a:latin typeface="Arial Rounded MT Bold" panose="020F0704030504030204" pitchFamily="34" charset="77"/>
              </a:rPr>
              <a:t>Visualization</a:t>
            </a:r>
            <a:r>
              <a:rPr lang="en-IN" sz="2400" dirty="0">
                <a:solidFill>
                  <a:schemeClr val="tx1"/>
                </a:solidFill>
                <a:latin typeface="Arial Rounded MT Bold" panose="020F0704030504030204" pitchFamily="34" charset="77"/>
              </a:rPr>
              <a:t> </a:t>
            </a:r>
            <a:r>
              <a:rPr lang="en-IN" sz="2800" dirty="0">
                <a:solidFill>
                  <a:schemeClr val="tx1"/>
                </a:solidFill>
                <a:latin typeface="Arial Rounded MT Bold" panose="020F0704030504030204" pitchFamily="34" charset="77"/>
              </a:rPr>
              <a:t>Continue</a:t>
            </a:r>
            <a:r>
              <a:rPr lang="en-IN" sz="2400" dirty="0">
                <a:solidFill>
                  <a:schemeClr val="tx1"/>
                </a:solidFill>
                <a:latin typeface="Arial Rounded MT Bold" panose="020F0704030504030204" pitchFamily="34" charset="77"/>
              </a:rPr>
              <a:t>….</a:t>
            </a:r>
          </a:p>
        </p:txBody>
      </p:sp>
      <p:sp>
        <p:nvSpPr>
          <p:cNvPr id="5" name="Rectangle 4">
            <a:extLst>
              <a:ext uri="{FF2B5EF4-FFF2-40B4-BE49-F238E27FC236}">
                <a16:creationId xmlns:a16="http://schemas.microsoft.com/office/drawing/2014/main" id="{0713A979-5B15-B444-AA0C-202DD90C8458}"/>
              </a:ext>
            </a:extLst>
          </p:cNvPr>
          <p:cNvSpPr/>
          <p:nvPr/>
        </p:nvSpPr>
        <p:spPr>
          <a:xfrm>
            <a:off x="459301" y="4088014"/>
            <a:ext cx="8264724" cy="738664"/>
          </a:xfrm>
          <a:prstGeom prst="rect">
            <a:avLst/>
          </a:prstGeom>
        </p:spPr>
        <p:txBody>
          <a:bodyPr wrap="square">
            <a:spAutoFit/>
          </a:bodyPr>
          <a:lstStyle/>
          <a:p>
            <a:r>
              <a:rPr lang="en-IN" dirty="0">
                <a:solidFill>
                  <a:srgbClr val="212121"/>
                </a:solidFill>
                <a:latin typeface="+mj-lt"/>
              </a:rPr>
              <a:t>We can observe here that we have nearly equal ratio of damaged and non-damaged vehicle’s policyholders and we can also see here that customers whose vehicle is damaged in recent years are more likely to buy vehicle insurance.</a:t>
            </a:r>
            <a:endParaRPr lang="en-US" dirty="0">
              <a:latin typeface="+mj-lt"/>
            </a:endParaRPr>
          </a:p>
        </p:txBody>
      </p:sp>
      <p:pic>
        <p:nvPicPr>
          <p:cNvPr id="3075" name="Picture 3"/>
          <p:cNvPicPr>
            <a:picLocks noChangeAspect="1" noChangeArrowheads="1"/>
          </p:cNvPicPr>
          <p:nvPr/>
        </p:nvPicPr>
        <p:blipFill>
          <a:blip r:embed="rId4"/>
          <a:srcRect/>
          <a:stretch>
            <a:fillRect/>
          </a:stretch>
        </p:blipFill>
        <p:spPr bwMode="auto">
          <a:xfrm>
            <a:off x="4556024" y="1202404"/>
            <a:ext cx="3886200" cy="2676525"/>
          </a:xfrm>
          <a:prstGeom prst="rect">
            <a:avLst/>
          </a:prstGeom>
          <a:noFill/>
          <a:ln w="9525">
            <a:noFill/>
            <a:miter lim="800000"/>
            <a:headEnd/>
            <a:tailEnd/>
          </a:ln>
          <a:effectLst/>
        </p:spPr>
      </p:pic>
      <p:pic>
        <p:nvPicPr>
          <p:cNvPr id="9" name="Picture 3"/>
          <p:cNvPicPr>
            <a:picLocks noChangeAspect="1" noChangeArrowheads="1"/>
          </p:cNvPicPr>
          <p:nvPr/>
        </p:nvPicPr>
        <p:blipFill>
          <a:blip r:embed="rId5"/>
          <a:srcRect/>
          <a:stretch>
            <a:fillRect/>
          </a:stretch>
        </p:blipFill>
        <p:spPr bwMode="auto">
          <a:xfrm>
            <a:off x="495299" y="1182739"/>
            <a:ext cx="3886200" cy="2676525"/>
          </a:xfrm>
          <a:prstGeom prst="rect">
            <a:avLst/>
          </a:prstGeom>
          <a:noFill/>
          <a:ln w="9525">
            <a:noFill/>
            <a:miter lim="800000"/>
            <a:headEnd/>
            <a:tailEnd/>
          </a:ln>
          <a:effectLst/>
        </p:spPr>
      </p:pic>
    </p:spTree>
    <p:extLst>
      <p:ext uri="{BB962C8B-B14F-4D97-AF65-F5344CB8AC3E}">
        <p14:creationId xmlns:p14="http://schemas.microsoft.com/office/powerpoint/2010/main" val="951326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9485817-E33E-D346-95EC-8A6694998229}"/>
              </a:ext>
            </a:extLst>
          </p:cNvPr>
          <p:cNvSpPr/>
          <p:nvPr/>
        </p:nvSpPr>
        <p:spPr>
          <a:xfrm>
            <a:off x="315750" y="109390"/>
            <a:ext cx="3966191"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Correlation of features</a:t>
            </a:r>
          </a:p>
        </p:txBody>
      </p:sp>
      <p:pic>
        <p:nvPicPr>
          <p:cNvPr id="37889" name="Picture 1"/>
          <p:cNvPicPr>
            <a:picLocks noChangeAspect="1" noChangeArrowheads="1"/>
          </p:cNvPicPr>
          <p:nvPr/>
        </p:nvPicPr>
        <p:blipFill>
          <a:blip r:embed="rId4"/>
          <a:srcRect/>
          <a:stretch>
            <a:fillRect/>
          </a:stretch>
        </p:blipFill>
        <p:spPr bwMode="auto">
          <a:xfrm>
            <a:off x="206016" y="698088"/>
            <a:ext cx="8544232" cy="4119718"/>
          </a:xfrm>
          <a:prstGeom prst="rect">
            <a:avLst/>
          </a:prstGeom>
          <a:noFill/>
          <a:ln w="9525">
            <a:noFill/>
            <a:miter lim="800000"/>
            <a:headEnd/>
            <a:tailEnd/>
          </a:ln>
          <a:effectLst/>
        </p:spPr>
      </p:pic>
    </p:spTree>
    <p:extLst>
      <p:ext uri="{BB962C8B-B14F-4D97-AF65-F5344CB8AC3E}">
        <p14:creationId xmlns:p14="http://schemas.microsoft.com/office/powerpoint/2010/main" val="2977487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9DAB426B-2DC8-464E-BEC9-BF024D1696BA}"/>
              </a:ext>
            </a:extLst>
          </p:cNvPr>
          <p:cNvSpPr/>
          <p:nvPr/>
        </p:nvSpPr>
        <p:spPr>
          <a:xfrm>
            <a:off x="188159" y="147992"/>
            <a:ext cx="7637403" cy="3293209"/>
          </a:xfrm>
          <a:prstGeom prst="rect">
            <a:avLst/>
          </a:prstGeom>
        </p:spPr>
        <p:txBody>
          <a:bodyPr wrap="square">
            <a:spAutoFit/>
          </a:bodyPr>
          <a:lstStyle/>
          <a:p>
            <a:r>
              <a:rPr lang="en-IN" sz="2800" dirty="0">
                <a:solidFill>
                  <a:schemeClr val="tx1"/>
                </a:solidFill>
                <a:latin typeface="Arial Rounded MT Bold" panose="020F0704030504030204" pitchFamily="34" charset="77"/>
              </a:rPr>
              <a:t>Observations based on correlation plot</a:t>
            </a:r>
          </a:p>
          <a:p>
            <a:endParaRPr lang="en-IN" sz="1800" dirty="0">
              <a:solidFill>
                <a:schemeClr val="tx1"/>
              </a:solidFill>
              <a:latin typeface="Arial Rounded MT Bold" panose="020F0704030504030204" pitchFamily="34" charset="77"/>
            </a:endParaRPr>
          </a:p>
          <a:p>
            <a:endParaRPr lang="en-IN" sz="1800" dirty="0">
              <a:solidFill>
                <a:schemeClr val="tx1"/>
              </a:solidFill>
              <a:latin typeface="Arial Rounded MT Bold" panose="020F0704030504030204" pitchFamily="34" charset="77"/>
            </a:endParaRPr>
          </a:p>
          <a:p>
            <a:pPr marL="285750" indent="-285750">
              <a:buClr>
                <a:schemeClr val="tx1"/>
              </a:buClr>
              <a:buFont typeface="Arial" panose="020B0604020202020204" pitchFamily="34" charset="0"/>
              <a:buChar char="•"/>
            </a:pPr>
            <a:r>
              <a:rPr lang="en-IN" sz="1600" dirty="0">
                <a:solidFill>
                  <a:srgbClr val="212121"/>
                </a:solidFill>
                <a:latin typeface="+mj-lt"/>
              </a:rPr>
              <a:t>As we can see that no features have highly positive correlation with each others.</a:t>
            </a:r>
          </a:p>
          <a:p>
            <a:pPr marL="285750" indent="-285750">
              <a:buClr>
                <a:schemeClr val="tx1"/>
              </a:buClr>
              <a:buFont typeface="Arial" panose="020B0604020202020204" pitchFamily="34" charset="0"/>
              <a:buChar char="•"/>
            </a:pPr>
            <a:r>
              <a:rPr lang="en-IN" sz="1600" dirty="0" err="1">
                <a:solidFill>
                  <a:srgbClr val="212121"/>
                </a:solidFill>
                <a:latin typeface="+mj-lt"/>
              </a:rPr>
              <a:t>Gender_male</a:t>
            </a:r>
            <a:r>
              <a:rPr lang="en-IN" sz="1600" dirty="0">
                <a:solidFill>
                  <a:srgbClr val="212121"/>
                </a:solidFill>
                <a:latin typeface="+mj-lt"/>
              </a:rPr>
              <a:t> and gender female have highly negative correlation so we can remove one of them.</a:t>
            </a:r>
          </a:p>
          <a:p>
            <a:pPr marL="285750" indent="-285750">
              <a:buClr>
                <a:schemeClr val="tx1"/>
              </a:buClr>
              <a:buFont typeface="Arial" panose="020B0604020202020204" pitchFamily="34" charset="0"/>
              <a:buChar char="•"/>
            </a:pPr>
            <a:r>
              <a:rPr lang="en-IN" sz="1600" dirty="0">
                <a:solidFill>
                  <a:srgbClr val="212121"/>
                </a:solidFill>
                <a:latin typeface="+mj-lt"/>
              </a:rPr>
              <a:t>We have some a small correlation of </a:t>
            </a:r>
            <a:r>
              <a:rPr lang="en-IN" sz="1600" dirty="0" err="1">
                <a:solidFill>
                  <a:srgbClr val="212121"/>
                </a:solidFill>
                <a:latin typeface="+mj-lt"/>
              </a:rPr>
              <a:t>vehicle_damage</a:t>
            </a:r>
            <a:r>
              <a:rPr lang="en-IN" sz="1600" dirty="0">
                <a:solidFill>
                  <a:srgbClr val="212121"/>
                </a:solidFill>
                <a:latin typeface="+mj-lt"/>
              </a:rPr>
              <a:t> with our target feature.</a:t>
            </a:r>
          </a:p>
          <a:p>
            <a:pPr marL="285750" indent="-285750">
              <a:buClr>
                <a:schemeClr val="tx1"/>
              </a:buClr>
              <a:buFont typeface="Arial" panose="020B0604020202020204" pitchFamily="34" charset="0"/>
              <a:buChar char="•"/>
            </a:pPr>
            <a:r>
              <a:rPr lang="en-IN" sz="1600" dirty="0">
                <a:solidFill>
                  <a:srgbClr val="212121"/>
                </a:solidFill>
                <a:latin typeface="+mj-lt"/>
              </a:rPr>
              <a:t>We have some negative correlation of our target feature with  </a:t>
            </a:r>
            <a:r>
              <a:rPr lang="en-IN" sz="1600" dirty="0" err="1">
                <a:solidFill>
                  <a:srgbClr val="212121"/>
                </a:solidFill>
                <a:latin typeface="+mj-lt"/>
              </a:rPr>
              <a:t>previously_insured</a:t>
            </a:r>
            <a:r>
              <a:rPr lang="en-IN" sz="1600" dirty="0">
                <a:solidFill>
                  <a:srgbClr val="212121"/>
                </a:solidFill>
                <a:latin typeface="+mj-lt"/>
              </a:rPr>
              <a:t>, </a:t>
            </a:r>
            <a:r>
              <a:rPr lang="en-IN" sz="1600" dirty="0" err="1">
                <a:solidFill>
                  <a:srgbClr val="212121"/>
                </a:solidFill>
                <a:latin typeface="+mj-lt"/>
              </a:rPr>
              <a:t>vehicle_age</a:t>
            </a:r>
            <a:r>
              <a:rPr lang="en-IN" sz="1600" dirty="0">
                <a:solidFill>
                  <a:srgbClr val="212121"/>
                </a:solidFill>
                <a:latin typeface="+mj-lt"/>
              </a:rPr>
              <a:t> and </a:t>
            </a:r>
            <a:r>
              <a:rPr lang="en-IN" sz="1600" dirty="0" err="1">
                <a:solidFill>
                  <a:srgbClr val="212121"/>
                </a:solidFill>
                <a:latin typeface="+mj-lt"/>
              </a:rPr>
              <a:t>policy_sales_channel</a:t>
            </a:r>
            <a:r>
              <a:rPr lang="en-IN" sz="1600" dirty="0">
                <a:solidFill>
                  <a:srgbClr val="212121"/>
                </a:solidFill>
                <a:latin typeface="+mj-lt"/>
              </a:rPr>
              <a:t>. </a:t>
            </a:r>
          </a:p>
          <a:p>
            <a:pPr marL="285750" indent="-285750">
              <a:buClr>
                <a:schemeClr val="tx1"/>
              </a:buClr>
              <a:buFont typeface="Arial" panose="020B0604020202020204" pitchFamily="34" charset="0"/>
              <a:buChar char="•"/>
            </a:pPr>
            <a:r>
              <a:rPr lang="en-IN" sz="1600" dirty="0" err="1">
                <a:solidFill>
                  <a:srgbClr val="212121"/>
                </a:solidFill>
                <a:latin typeface="+mj-lt"/>
              </a:rPr>
              <a:t>Vehicle_damaged</a:t>
            </a:r>
            <a:r>
              <a:rPr lang="en-IN" sz="1600" dirty="0">
                <a:solidFill>
                  <a:srgbClr val="212121"/>
                </a:solidFill>
                <a:latin typeface="+mj-lt"/>
              </a:rPr>
              <a:t>  and </a:t>
            </a:r>
            <a:r>
              <a:rPr lang="en-IN" sz="1600" dirty="0" err="1">
                <a:solidFill>
                  <a:srgbClr val="212121"/>
                </a:solidFill>
                <a:latin typeface="+mj-lt"/>
              </a:rPr>
              <a:t>previously_insured</a:t>
            </a:r>
            <a:r>
              <a:rPr lang="en-IN" sz="1600" dirty="0">
                <a:solidFill>
                  <a:srgbClr val="212121"/>
                </a:solidFill>
                <a:latin typeface="+mj-lt"/>
              </a:rPr>
              <a:t> features have highest negative correlation.</a:t>
            </a:r>
          </a:p>
        </p:txBody>
      </p:sp>
    </p:spTree>
    <p:extLst>
      <p:ext uri="{BB962C8B-B14F-4D97-AF65-F5344CB8AC3E}">
        <p14:creationId xmlns:p14="http://schemas.microsoft.com/office/powerpoint/2010/main" val="2563654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41667"/>
            <a:ext cx="9144000" cy="5143500"/>
          </a:xfrm>
          <a:prstGeom prst="rect">
            <a:avLst/>
          </a:prstGeom>
        </p:spPr>
      </p:pic>
      <p:sp>
        <p:nvSpPr>
          <p:cNvPr id="3" name="Rectangle 2">
            <a:extLst>
              <a:ext uri="{FF2B5EF4-FFF2-40B4-BE49-F238E27FC236}">
                <a16:creationId xmlns:a16="http://schemas.microsoft.com/office/drawing/2014/main" id="{B3E98AEE-7151-E54C-8ED4-AE5C51E12421}"/>
              </a:ext>
            </a:extLst>
          </p:cNvPr>
          <p:cNvSpPr/>
          <p:nvPr/>
        </p:nvSpPr>
        <p:spPr>
          <a:xfrm>
            <a:off x="145219" y="141015"/>
            <a:ext cx="4003994"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Test and Train split</a:t>
            </a:r>
          </a:p>
        </p:txBody>
      </p:sp>
      <p:pic>
        <p:nvPicPr>
          <p:cNvPr id="31745" name="Picture 1"/>
          <p:cNvPicPr>
            <a:picLocks noChangeAspect="1" noChangeArrowheads="1"/>
          </p:cNvPicPr>
          <p:nvPr/>
        </p:nvPicPr>
        <p:blipFill>
          <a:blip r:embed="rId4"/>
          <a:srcRect/>
          <a:stretch>
            <a:fillRect/>
          </a:stretch>
        </p:blipFill>
        <p:spPr bwMode="auto">
          <a:xfrm>
            <a:off x="137652" y="523568"/>
            <a:ext cx="7313613" cy="3006213"/>
          </a:xfrm>
          <a:prstGeom prst="rect">
            <a:avLst/>
          </a:prstGeom>
          <a:noFill/>
          <a:ln w="9525">
            <a:noFill/>
            <a:miter lim="800000"/>
            <a:headEnd/>
            <a:tailEnd/>
          </a:ln>
          <a:effectLst/>
        </p:spPr>
      </p:pic>
      <p:pic>
        <p:nvPicPr>
          <p:cNvPr id="31747" name="Picture 3"/>
          <p:cNvPicPr>
            <a:picLocks noChangeAspect="1" noChangeArrowheads="1"/>
          </p:cNvPicPr>
          <p:nvPr/>
        </p:nvPicPr>
        <p:blipFill>
          <a:blip r:embed="rId5"/>
          <a:srcRect/>
          <a:stretch>
            <a:fillRect/>
          </a:stretch>
        </p:blipFill>
        <p:spPr bwMode="auto">
          <a:xfrm>
            <a:off x="275918" y="3549446"/>
            <a:ext cx="6742113" cy="1594054"/>
          </a:xfrm>
          <a:prstGeom prst="rect">
            <a:avLst/>
          </a:prstGeom>
          <a:noFill/>
          <a:ln w="9525">
            <a:noFill/>
            <a:miter lim="800000"/>
            <a:headEnd/>
            <a:tailEnd/>
          </a:ln>
          <a:effectLst/>
        </p:spPr>
      </p:pic>
    </p:spTree>
    <p:extLst>
      <p:ext uri="{BB962C8B-B14F-4D97-AF65-F5344CB8AC3E}">
        <p14:creationId xmlns:p14="http://schemas.microsoft.com/office/powerpoint/2010/main" val="3184668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185D368C-CD63-834F-981D-CF374891FA88}"/>
              </a:ext>
            </a:extLst>
          </p:cNvPr>
          <p:cNvSpPr/>
          <p:nvPr/>
        </p:nvSpPr>
        <p:spPr>
          <a:xfrm>
            <a:off x="243950" y="235192"/>
            <a:ext cx="4965405"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Fitting the multiple models</a:t>
            </a:r>
          </a:p>
        </p:txBody>
      </p:sp>
      <p:pic>
        <p:nvPicPr>
          <p:cNvPr id="29699" name="Picture 3"/>
          <p:cNvPicPr>
            <a:picLocks noChangeAspect="1" noChangeArrowheads="1"/>
          </p:cNvPicPr>
          <p:nvPr/>
        </p:nvPicPr>
        <p:blipFill>
          <a:blip r:embed="rId4"/>
          <a:srcRect/>
          <a:stretch>
            <a:fillRect/>
          </a:stretch>
        </p:blipFill>
        <p:spPr bwMode="auto">
          <a:xfrm>
            <a:off x="422275" y="979487"/>
            <a:ext cx="8299450" cy="3769493"/>
          </a:xfrm>
          <a:prstGeom prst="rect">
            <a:avLst/>
          </a:prstGeom>
          <a:noFill/>
          <a:ln w="9525">
            <a:noFill/>
            <a:miter lim="800000"/>
            <a:headEnd/>
            <a:tailEnd/>
          </a:ln>
          <a:effectLst/>
        </p:spPr>
      </p:pic>
    </p:spTree>
    <p:extLst>
      <p:ext uri="{BB962C8B-B14F-4D97-AF65-F5344CB8AC3E}">
        <p14:creationId xmlns:p14="http://schemas.microsoft.com/office/powerpoint/2010/main" val="142425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409AD203-FB10-4848-B37E-3EF7DF0D0C37}"/>
              </a:ext>
            </a:extLst>
          </p:cNvPr>
          <p:cNvSpPr/>
          <p:nvPr/>
        </p:nvSpPr>
        <p:spPr>
          <a:xfrm>
            <a:off x="195525" y="202019"/>
            <a:ext cx="7087777"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Comparison of Confusion Matrix </a:t>
            </a:r>
          </a:p>
        </p:txBody>
      </p:sp>
      <p:sp>
        <p:nvSpPr>
          <p:cNvPr id="8" name="TextBox 7"/>
          <p:cNvSpPr txBox="1"/>
          <p:nvPr/>
        </p:nvSpPr>
        <p:spPr>
          <a:xfrm>
            <a:off x="6898640" y="1158240"/>
            <a:ext cx="1920240" cy="2677656"/>
          </a:xfrm>
          <a:prstGeom prst="rect">
            <a:avLst/>
          </a:prstGeom>
          <a:noFill/>
        </p:spPr>
        <p:txBody>
          <a:bodyPr wrap="square" rtlCol="0">
            <a:spAutoFit/>
          </a:bodyPr>
          <a:lstStyle/>
          <a:p>
            <a:r>
              <a:rPr lang="en-US" dirty="0"/>
              <a:t>As we can see here that Random forest is giving lesser FN as lesser FN is important in our case it means we only make 10k (out of  114k) wrong prediction of Positive response which is least in comparison to others models.</a:t>
            </a:r>
          </a:p>
          <a:p>
            <a:endParaRPr lang="en-US" dirty="0"/>
          </a:p>
        </p:txBody>
      </p:sp>
      <p:pic>
        <p:nvPicPr>
          <p:cNvPr id="27651" name="Picture 3"/>
          <p:cNvPicPr>
            <a:picLocks noChangeAspect="1" noChangeArrowheads="1"/>
          </p:cNvPicPr>
          <p:nvPr/>
        </p:nvPicPr>
        <p:blipFill>
          <a:blip r:embed="rId4"/>
          <a:srcRect/>
          <a:stretch>
            <a:fillRect/>
          </a:stretch>
        </p:blipFill>
        <p:spPr bwMode="auto">
          <a:xfrm>
            <a:off x="237203" y="636793"/>
            <a:ext cx="5562600" cy="4086225"/>
          </a:xfrm>
          <a:prstGeom prst="rect">
            <a:avLst/>
          </a:prstGeom>
          <a:noFill/>
          <a:ln w="9525">
            <a:noFill/>
            <a:miter lim="800000"/>
            <a:headEnd/>
            <a:tailEnd/>
          </a:ln>
          <a:effectLst/>
        </p:spPr>
      </p:pic>
    </p:spTree>
    <p:extLst>
      <p:ext uri="{BB962C8B-B14F-4D97-AF65-F5344CB8AC3E}">
        <p14:creationId xmlns:p14="http://schemas.microsoft.com/office/powerpoint/2010/main" val="897394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635860DE-33F3-984A-B9B4-55558E6F70CE}"/>
              </a:ext>
            </a:extLst>
          </p:cNvPr>
          <p:cNvSpPr/>
          <p:nvPr/>
        </p:nvSpPr>
        <p:spPr>
          <a:xfrm>
            <a:off x="332836" y="385963"/>
            <a:ext cx="8495414" cy="2923877"/>
          </a:xfrm>
          <a:prstGeom prst="rect">
            <a:avLst/>
          </a:prstGeom>
        </p:spPr>
        <p:txBody>
          <a:bodyPr wrap="square">
            <a:spAutoFit/>
          </a:bodyPr>
          <a:lstStyle/>
          <a:p>
            <a:r>
              <a:rPr lang="en-IN" sz="2800" dirty="0">
                <a:solidFill>
                  <a:schemeClr val="tx1"/>
                </a:solidFill>
                <a:latin typeface="Arial Rounded MT Bold" panose="020F0704030504030204" pitchFamily="34" charset="77"/>
              </a:rPr>
              <a:t>Observation</a:t>
            </a:r>
          </a:p>
          <a:p>
            <a:endParaRPr lang="en-IN" sz="2800" dirty="0">
              <a:solidFill>
                <a:schemeClr val="tx1"/>
              </a:solidFill>
              <a:latin typeface="Arial Rounded MT Bold" panose="020F0704030504030204" pitchFamily="34" charset="77"/>
            </a:endParaRPr>
          </a:p>
          <a:p>
            <a:pPr>
              <a:buClr>
                <a:schemeClr val="tx1"/>
              </a:buClr>
              <a:buFont typeface="Arial" panose="020B0604020202020204" pitchFamily="34" charset="0"/>
              <a:buChar char="•"/>
            </a:pPr>
            <a:r>
              <a:rPr lang="en-IN" sz="1600" dirty="0">
                <a:solidFill>
                  <a:srgbClr val="212121"/>
                </a:solidFill>
                <a:latin typeface="+mj-lt"/>
              </a:rPr>
              <a:t> From previous results we can see </a:t>
            </a:r>
            <a:r>
              <a:rPr lang="en-IN" sz="1600" dirty="0" err="1">
                <a:solidFill>
                  <a:srgbClr val="212121"/>
                </a:solidFill>
                <a:latin typeface="+mj-lt"/>
              </a:rPr>
              <a:t>LinearClassifier</a:t>
            </a:r>
            <a:r>
              <a:rPr lang="en-IN" sz="1600" dirty="0">
                <a:solidFill>
                  <a:srgbClr val="212121"/>
                </a:solidFill>
                <a:latin typeface="+mj-lt"/>
              </a:rPr>
              <a:t> is not performing good at all.</a:t>
            </a:r>
          </a:p>
          <a:p>
            <a:pPr>
              <a:buClr>
                <a:schemeClr val="tx1"/>
              </a:buClr>
              <a:buFont typeface="Arial" panose="020B0604020202020204" pitchFamily="34" charset="0"/>
              <a:buChar char="•"/>
            </a:pPr>
            <a:r>
              <a:rPr lang="en-IN" sz="1600" dirty="0">
                <a:solidFill>
                  <a:srgbClr val="212121"/>
                </a:solidFill>
                <a:latin typeface="+mj-lt"/>
              </a:rPr>
              <a:t> </a:t>
            </a:r>
            <a:r>
              <a:rPr lang="en-IN" sz="1600" dirty="0" err="1">
                <a:solidFill>
                  <a:srgbClr val="212121"/>
                </a:solidFill>
                <a:latin typeface="+mj-lt"/>
              </a:rPr>
              <a:t>XGBClassifier</a:t>
            </a:r>
            <a:r>
              <a:rPr lang="en-IN" sz="1600" dirty="0">
                <a:solidFill>
                  <a:srgbClr val="212121"/>
                </a:solidFill>
                <a:latin typeface="+mj-lt"/>
              </a:rPr>
              <a:t> is worst than any other models as it predict max 41k wrong prediction of positive response.</a:t>
            </a:r>
          </a:p>
          <a:p>
            <a:pPr>
              <a:buClr>
                <a:schemeClr val="tx1"/>
              </a:buClr>
              <a:buFont typeface="Arial" panose="020B0604020202020204" pitchFamily="34" charset="0"/>
              <a:buChar char="•"/>
            </a:pPr>
            <a:r>
              <a:rPr lang="en-IN" sz="1600" dirty="0">
                <a:solidFill>
                  <a:srgbClr val="212121"/>
                </a:solidFill>
                <a:latin typeface="+mj-lt"/>
              </a:rPr>
              <a:t> GNB(</a:t>
            </a:r>
            <a:r>
              <a:rPr lang="en-IN" sz="1600" dirty="0" err="1">
                <a:solidFill>
                  <a:srgbClr val="212121"/>
                </a:solidFill>
                <a:latin typeface="+mj-lt"/>
              </a:rPr>
              <a:t>Gaussion</a:t>
            </a:r>
            <a:r>
              <a:rPr lang="en-IN" sz="1600" dirty="0">
                <a:solidFill>
                  <a:srgbClr val="212121"/>
                </a:solidFill>
                <a:latin typeface="+mj-lt"/>
              </a:rPr>
              <a:t>) and BNB(Bernoulli) also doesn’t performing well.</a:t>
            </a:r>
          </a:p>
          <a:p>
            <a:pPr>
              <a:buClr>
                <a:schemeClr val="tx1"/>
              </a:buClr>
              <a:buFont typeface="Arial" panose="020B0604020202020204" pitchFamily="34" charset="0"/>
              <a:buChar char="•"/>
            </a:pPr>
            <a:r>
              <a:rPr lang="en-IN" sz="1600" dirty="0">
                <a:solidFill>
                  <a:srgbClr val="212121"/>
                </a:solidFill>
                <a:latin typeface="+mj-lt"/>
              </a:rPr>
              <a:t> </a:t>
            </a:r>
            <a:r>
              <a:rPr lang="en-IN" sz="1600" dirty="0" err="1">
                <a:solidFill>
                  <a:srgbClr val="212121"/>
                </a:solidFill>
                <a:latin typeface="+mj-lt"/>
              </a:rPr>
              <a:t>RandomForest</a:t>
            </a:r>
            <a:r>
              <a:rPr lang="en-IN" sz="1600" dirty="0">
                <a:solidFill>
                  <a:srgbClr val="212121"/>
                </a:solidFill>
                <a:latin typeface="+mj-lt"/>
              </a:rPr>
              <a:t> Classifier is giving promising results than other models.</a:t>
            </a:r>
          </a:p>
          <a:p>
            <a:pPr>
              <a:buClr>
                <a:schemeClr val="tx1"/>
              </a:buClr>
            </a:pPr>
            <a:endParaRPr lang="en-IN" sz="1600" dirty="0">
              <a:solidFill>
                <a:srgbClr val="212121"/>
              </a:solidFill>
              <a:latin typeface="+mj-lt"/>
            </a:endParaRPr>
          </a:p>
          <a:p>
            <a:pPr>
              <a:buClr>
                <a:schemeClr val="tx1"/>
              </a:buClr>
              <a:buFont typeface="Arial" panose="020B0604020202020204" pitchFamily="34" charset="0"/>
              <a:buChar char="•"/>
            </a:pPr>
            <a:r>
              <a:rPr lang="en-IN" sz="1600" b="1" dirty="0">
                <a:solidFill>
                  <a:srgbClr val="212121"/>
                </a:solidFill>
                <a:latin typeface="+mj-lt"/>
              </a:rPr>
              <a:t> By comparing these models, </a:t>
            </a:r>
            <a:r>
              <a:rPr lang="en-IN" sz="1600" b="1" dirty="0" err="1">
                <a:solidFill>
                  <a:srgbClr val="212121"/>
                </a:solidFill>
                <a:latin typeface="+mj-lt"/>
              </a:rPr>
              <a:t>RandomForest</a:t>
            </a:r>
            <a:r>
              <a:rPr lang="en-IN" sz="1600" b="1" dirty="0">
                <a:solidFill>
                  <a:srgbClr val="212121"/>
                </a:solidFill>
                <a:latin typeface="+mj-lt"/>
              </a:rPr>
              <a:t> Classifier is performing well till yet now let’s do some hyper-parameter tuning for top models and compare the results further.</a:t>
            </a:r>
          </a:p>
        </p:txBody>
      </p:sp>
    </p:spTree>
    <p:extLst>
      <p:ext uri="{BB962C8B-B14F-4D97-AF65-F5344CB8AC3E}">
        <p14:creationId xmlns:p14="http://schemas.microsoft.com/office/powerpoint/2010/main" val="345942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BC79205E-FEE5-3D48-8CD0-66AABD6EA7CC}"/>
              </a:ext>
            </a:extLst>
          </p:cNvPr>
          <p:cNvSpPr/>
          <p:nvPr/>
        </p:nvSpPr>
        <p:spPr>
          <a:xfrm>
            <a:off x="457200" y="404037"/>
            <a:ext cx="8686800" cy="4647426"/>
          </a:xfrm>
          <a:prstGeom prst="rect">
            <a:avLst/>
          </a:prstGeom>
        </p:spPr>
        <p:txBody>
          <a:bodyPr wrap="square">
            <a:spAutoFit/>
          </a:bodyPr>
          <a:lstStyle/>
          <a:p>
            <a:r>
              <a:rPr lang="en-IN" sz="3200" dirty="0">
                <a:solidFill>
                  <a:schemeClr val="tx1"/>
                </a:solidFill>
                <a:latin typeface="Arial Rounded MT Bold" panose="020F0704030504030204" pitchFamily="34" charset="77"/>
              </a:rPr>
              <a:t>Table of content</a:t>
            </a:r>
          </a:p>
          <a:p>
            <a:endParaRPr lang="en-IN" sz="2400" dirty="0">
              <a:solidFill>
                <a:schemeClr val="tx1"/>
              </a:solidFill>
              <a:latin typeface="Roboto"/>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Importing the Dataset and Relevant Libraries</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Data Inspection</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Exploratory Data Analysis</a:t>
            </a: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Visualization</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Feature Selection</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Feature Engineering</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Train and Test split</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Model Training</a:t>
            </a: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Model Testing</a:t>
            </a: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Hyper-parameter Tuning</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Cross Validation</a:t>
            </a:r>
            <a:endParaRPr lang="en-IN" sz="2000" dirty="0">
              <a:solidFill>
                <a:srgbClr val="212121"/>
              </a:solidFill>
              <a:latin typeface="Apple Braille Pinpoint 8 Dot" pitchFamily="2" charset="0"/>
            </a:endParaRPr>
          </a:p>
          <a:p>
            <a:pPr marL="342900" indent="-342900">
              <a:buClr>
                <a:schemeClr val="tx1"/>
              </a:buClr>
              <a:buFont typeface="Arial" panose="020B0604020202020204" pitchFamily="34" charset="0"/>
              <a:buChar char="•"/>
            </a:pPr>
            <a:r>
              <a:rPr lang="en-IN" sz="2000" b="1" dirty="0">
                <a:solidFill>
                  <a:srgbClr val="212121"/>
                </a:solidFill>
                <a:latin typeface="Apple Braille Pinpoint 8 Dot" pitchFamily="2" charset="0"/>
              </a:rPr>
              <a:t>Conclusion (with key and improvement points)</a:t>
            </a:r>
            <a:endParaRPr lang="en-IN" sz="2400" dirty="0">
              <a:solidFill>
                <a:srgbClr val="212121"/>
              </a:solidFill>
              <a:latin typeface="Apple Braille Pinpoint 8 Dot" pitchFamily="2" charset="0"/>
            </a:endParaRPr>
          </a:p>
        </p:txBody>
      </p:sp>
      <p:pic>
        <p:nvPicPr>
          <p:cNvPr id="5" name="Picture 4">
            <a:extLst>
              <a:ext uri="{FF2B5EF4-FFF2-40B4-BE49-F238E27FC236}">
                <a16:creationId xmlns:a16="http://schemas.microsoft.com/office/drawing/2014/main" id="{37DEE477-3650-C945-9CC4-6F33D10CFA96}"/>
              </a:ext>
            </a:extLst>
          </p:cNvPr>
          <p:cNvPicPr>
            <a:picLocks noChangeAspect="1"/>
          </p:cNvPicPr>
          <p:nvPr/>
        </p:nvPicPr>
        <p:blipFill>
          <a:blip r:embed="rId3"/>
          <a:stretch>
            <a:fillRect/>
          </a:stretch>
        </p:blipFill>
        <p:spPr>
          <a:xfrm>
            <a:off x="4861469" y="1651819"/>
            <a:ext cx="3760306" cy="26842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4" name="Rectangle 3">
            <a:extLst>
              <a:ext uri="{FF2B5EF4-FFF2-40B4-BE49-F238E27FC236}">
                <a16:creationId xmlns:a16="http://schemas.microsoft.com/office/drawing/2014/main" id="{B6C43826-61DF-A84E-AFB6-D19447E083FB}"/>
              </a:ext>
            </a:extLst>
          </p:cNvPr>
          <p:cNvSpPr/>
          <p:nvPr/>
        </p:nvSpPr>
        <p:spPr>
          <a:xfrm>
            <a:off x="315749" y="162148"/>
            <a:ext cx="6045721" cy="369332"/>
          </a:xfrm>
          <a:prstGeom prst="rect">
            <a:avLst/>
          </a:prstGeom>
        </p:spPr>
        <p:txBody>
          <a:bodyPr wrap="square">
            <a:spAutoFit/>
          </a:bodyPr>
          <a:lstStyle/>
          <a:p>
            <a:r>
              <a:rPr lang="en-IN" sz="1800" dirty="0">
                <a:solidFill>
                  <a:schemeClr val="tx1"/>
                </a:solidFill>
                <a:latin typeface="Arial Rounded MT Bold" panose="020F0704030504030204" pitchFamily="34" charset="77"/>
              </a:rPr>
              <a:t>Compare Classification Report of top 2 models</a:t>
            </a:r>
          </a:p>
        </p:txBody>
      </p:sp>
      <p:cxnSp>
        <p:nvCxnSpPr>
          <p:cNvPr id="9" name="Straight Connector 8"/>
          <p:cNvCxnSpPr/>
          <p:nvPr/>
        </p:nvCxnSpPr>
        <p:spPr>
          <a:xfrm rot="16200000" flipH="1">
            <a:off x="2625213" y="2576051"/>
            <a:ext cx="3844413" cy="9832"/>
          </a:xfrm>
          <a:prstGeom prst="line">
            <a:avLst/>
          </a:prstGeom>
        </p:spPr>
        <p:style>
          <a:lnRef idx="1">
            <a:schemeClr val="accent1"/>
          </a:lnRef>
          <a:fillRef idx="0">
            <a:schemeClr val="accent1"/>
          </a:fillRef>
          <a:effectRef idx="0">
            <a:schemeClr val="accent1"/>
          </a:effectRef>
          <a:fontRef idx="minor">
            <a:schemeClr val="tx1"/>
          </a:fontRef>
        </p:style>
      </p:cxnSp>
      <p:pic>
        <p:nvPicPr>
          <p:cNvPr id="25604" name="Picture 4"/>
          <p:cNvPicPr>
            <a:picLocks noChangeAspect="1" noChangeArrowheads="1"/>
          </p:cNvPicPr>
          <p:nvPr/>
        </p:nvPicPr>
        <p:blipFill>
          <a:blip r:embed="rId3"/>
          <a:srcRect/>
          <a:stretch>
            <a:fillRect/>
          </a:stretch>
        </p:blipFill>
        <p:spPr bwMode="auto">
          <a:xfrm>
            <a:off x="361491" y="1303389"/>
            <a:ext cx="4043361" cy="3304252"/>
          </a:xfrm>
          <a:prstGeom prst="rect">
            <a:avLst/>
          </a:prstGeom>
          <a:noFill/>
          <a:ln w="9525">
            <a:noFill/>
            <a:miter lim="800000"/>
            <a:headEnd/>
            <a:tailEnd/>
          </a:ln>
          <a:effectLst/>
        </p:spPr>
      </p:pic>
      <p:pic>
        <p:nvPicPr>
          <p:cNvPr id="25605" name="Picture 5"/>
          <p:cNvPicPr>
            <a:picLocks noChangeAspect="1" noChangeArrowheads="1"/>
          </p:cNvPicPr>
          <p:nvPr/>
        </p:nvPicPr>
        <p:blipFill>
          <a:blip r:embed="rId4"/>
          <a:srcRect/>
          <a:stretch>
            <a:fillRect/>
          </a:stretch>
        </p:blipFill>
        <p:spPr bwMode="auto">
          <a:xfrm>
            <a:off x="4719483" y="1303780"/>
            <a:ext cx="4100052" cy="3304783"/>
          </a:xfrm>
          <a:prstGeom prst="rect">
            <a:avLst/>
          </a:prstGeom>
          <a:noFill/>
          <a:ln w="9525">
            <a:noFill/>
            <a:miter lim="800000"/>
            <a:headEnd/>
            <a:tailEnd/>
          </a:ln>
          <a:effectLst/>
        </p:spPr>
      </p:pic>
      <p:sp>
        <p:nvSpPr>
          <p:cNvPr id="13" name="TextBox 12"/>
          <p:cNvSpPr txBox="1"/>
          <p:nvPr/>
        </p:nvSpPr>
        <p:spPr>
          <a:xfrm>
            <a:off x="334296" y="688257"/>
            <a:ext cx="2467897" cy="307777"/>
          </a:xfrm>
          <a:prstGeom prst="rect">
            <a:avLst/>
          </a:prstGeom>
          <a:noFill/>
        </p:spPr>
        <p:txBody>
          <a:bodyPr wrap="square" rtlCol="0">
            <a:spAutoFit/>
          </a:bodyPr>
          <a:lstStyle/>
          <a:p>
            <a:r>
              <a:rPr lang="en-US" dirty="0"/>
              <a:t>Random Forest Report-</a:t>
            </a:r>
          </a:p>
        </p:txBody>
      </p:sp>
      <p:sp>
        <p:nvSpPr>
          <p:cNvPr id="14" name="TextBox 13"/>
          <p:cNvSpPr txBox="1"/>
          <p:nvPr/>
        </p:nvSpPr>
        <p:spPr>
          <a:xfrm>
            <a:off x="4798141" y="717755"/>
            <a:ext cx="2467897" cy="307777"/>
          </a:xfrm>
          <a:prstGeom prst="rect">
            <a:avLst/>
          </a:prstGeom>
          <a:noFill/>
        </p:spPr>
        <p:txBody>
          <a:bodyPr wrap="square" rtlCol="0">
            <a:spAutoFit/>
          </a:bodyPr>
          <a:lstStyle/>
          <a:p>
            <a:r>
              <a:rPr lang="en-US" dirty="0" err="1"/>
              <a:t>Lgbm</a:t>
            </a:r>
            <a:r>
              <a:rPr lang="en-US" dirty="0"/>
              <a:t> Report -</a:t>
            </a:r>
          </a:p>
        </p:txBody>
      </p:sp>
    </p:spTree>
    <p:extLst>
      <p:ext uri="{BB962C8B-B14F-4D97-AF65-F5344CB8AC3E}">
        <p14:creationId xmlns:p14="http://schemas.microsoft.com/office/powerpoint/2010/main" val="226053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29071"/>
            <a:ext cx="9144000" cy="5143500"/>
          </a:xfrm>
          <a:prstGeom prst="rect">
            <a:avLst/>
          </a:prstGeom>
        </p:spPr>
      </p:pic>
      <p:sp>
        <p:nvSpPr>
          <p:cNvPr id="3" name="Rectangle 2">
            <a:extLst>
              <a:ext uri="{FF2B5EF4-FFF2-40B4-BE49-F238E27FC236}">
                <a16:creationId xmlns:a16="http://schemas.microsoft.com/office/drawing/2014/main" id="{E5683AB4-9948-CB49-BD11-6366B3C3C4CF}"/>
              </a:ext>
            </a:extLst>
          </p:cNvPr>
          <p:cNvSpPr/>
          <p:nvPr/>
        </p:nvSpPr>
        <p:spPr>
          <a:xfrm>
            <a:off x="315750" y="155392"/>
            <a:ext cx="2659702" cy="400110"/>
          </a:xfrm>
          <a:prstGeom prst="rect">
            <a:avLst/>
          </a:prstGeom>
        </p:spPr>
        <p:txBody>
          <a:bodyPr wrap="none">
            <a:spAutoFit/>
          </a:bodyPr>
          <a:lstStyle/>
          <a:p>
            <a:r>
              <a:rPr lang="en-IN" sz="2000" dirty="0">
                <a:solidFill>
                  <a:schemeClr val="tx1"/>
                </a:solidFill>
                <a:latin typeface="Arial Rounded MT Bold" panose="020F0704030504030204" pitchFamily="34" charset="77"/>
              </a:rPr>
              <a:t>Feature Importance</a:t>
            </a:r>
          </a:p>
        </p:txBody>
      </p:sp>
      <p:pic>
        <p:nvPicPr>
          <p:cNvPr id="15361" name="Picture 1"/>
          <p:cNvPicPr>
            <a:picLocks noChangeAspect="1" noChangeArrowheads="1"/>
          </p:cNvPicPr>
          <p:nvPr/>
        </p:nvPicPr>
        <p:blipFill>
          <a:blip r:embed="rId4"/>
          <a:srcRect/>
          <a:stretch>
            <a:fillRect/>
          </a:stretch>
        </p:blipFill>
        <p:spPr bwMode="auto">
          <a:xfrm>
            <a:off x="520802" y="813159"/>
            <a:ext cx="3638550" cy="3886660"/>
          </a:xfrm>
          <a:prstGeom prst="rect">
            <a:avLst/>
          </a:prstGeom>
          <a:noFill/>
          <a:ln w="9525">
            <a:noFill/>
            <a:miter lim="800000"/>
            <a:headEnd/>
            <a:tailEnd/>
          </a:ln>
          <a:effectLst/>
        </p:spPr>
      </p:pic>
      <p:sp>
        <p:nvSpPr>
          <p:cNvPr id="7" name="TextBox 6"/>
          <p:cNvSpPr txBox="1"/>
          <p:nvPr/>
        </p:nvSpPr>
        <p:spPr>
          <a:xfrm>
            <a:off x="5889522" y="1484671"/>
            <a:ext cx="2674374" cy="2462213"/>
          </a:xfrm>
          <a:prstGeom prst="rect">
            <a:avLst/>
          </a:prstGeom>
          <a:noFill/>
        </p:spPr>
        <p:txBody>
          <a:bodyPr wrap="square" rtlCol="0">
            <a:spAutoFit/>
          </a:bodyPr>
          <a:lstStyle/>
          <a:p>
            <a:r>
              <a:rPr lang="en-US" dirty="0"/>
              <a:t>We can see the feature importance of our dataset via this table itself in decreasing order. The more the </a:t>
            </a:r>
            <a:r>
              <a:rPr lang="en-US" dirty="0" err="1"/>
              <a:t>weightage</a:t>
            </a:r>
            <a:r>
              <a:rPr lang="en-US" dirty="0"/>
              <a:t> the more that feature is important to our final models. So </a:t>
            </a:r>
            <a:r>
              <a:rPr lang="en-US" dirty="0" err="1"/>
              <a:t>Annual_premium</a:t>
            </a:r>
            <a:r>
              <a:rPr lang="en-US" dirty="0"/>
              <a:t>, </a:t>
            </a:r>
            <a:r>
              <a:rPr lang="en-US" dirty="0" err="1"/>
              <a:t>Region_code</a:t>
            </a:r>
            <a:r>
              <a:rPr lang="en-US" dirty="0"/>
              <a:t>, Age, </a:t>
            </a:r>
            <a:r>
              <a:rPr lang="en-US" dirty="0" err="1"/>
              <a:t>Policy_sales_channel</a:t>
            </a:r>
            <a:r>
              <a:rPr lang="en-US" dirty="0"/>
              <a:t> and </a:t>
            </a:r>
            <a:r>
              <a:rPr lang="en-US" dirty="0" err="1"/>
              <a:t>Vehicle_age</a:t>
            </a:r>
            <a:r>
              <a:rPr lang="en-US" dirty="0"/>
              <a:t> are our top five features. </a:t>
            </a:r>
          </a:p>
        </p:txBody>
      </p:sp>
    </p:spTree>
    <p:extLst>
      <p:ext uri="{BB962C8B-B14F-4D97-AF65-F5344CB8AC3E}">
        <p14:creationId xmlns:p14="http://schemas.microsoft.com/office/powerpoint/2010/main" val="29348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7E5B6E2-ED5D-7040-B707-E0AB82924855}"/>
              </a:ext>
            </a:extLst>
          </p:cNvPr>
          <p:cNvSpPr/>
          <p:nvPr/>
        </p:nvSpPr>
        <p:spPr>
          <a:xfrm>
            <a:off x="315750" y="217112"/>
            <a:ext cx="2419252" cy="584775"/>
          </a:xfrm>
          <a:prstGeom prst="rect">
            <a:avLst/>
          </a:prstGeom>
        </p:spPr>
        <p:txBody>
          <a:bodyPr wrap="none">
            <a:spAutoFit/>
          </a:bodyPr>
          <a:lstStyle/>
          <a:p>
            <a:r>
              <a:rPr lang="en-IN" sz="3200" dirty="0">
                <a:solidFill>
                  <a:schemeClr val="tx1"/>
                </a:solidFill>
                <a:latin typeface="Arial Rounded MT Bold" panose="020F0704030504030204" pitchFamily="34" charset="77"/>
              </a:rPr>
              <a:t>Conclusion</a:t>
            </a:r>
            <a:endParaRPr lang="en-IN" sz="3600" dirty="0">
              <a:solidFill>
                <a:schemeClr val="tx1"/>
              </a:solidFill>
              <a:latin typeface="Arial Rounded MT Bold" panose="020F0704030504030204" pitchFamily="34" charset="77"/>
            </a:endParaRPr>
          </a:p>
        </p:txBody>
      </p:sp>
      <p:sp>
        <p:nvSpPr>
          <p:cNvPr id="4" name="Rectangle 3">
            <a:extLst>
              <a:ext uri="{FF2B5EF4-FFF2-40B4-BE49-F238E27FC236}">
                <a16:creationId xmlns:a16="http://schemas.microsoft.com/office/drawing/2014/main" id="{7902E036-E6E3-6344-B0F5-86B34E6D28F8}"/>
              </a:ext>
            </a:extLst>
          </p:cNvPr>
          <p:cNvSpPr/>
          <p:nvPr/>
        </p:nvSpPr>
        <p:spPr>
          <a:xfrm>
            <a:off x="158435" y="926961"/>
            <a:ext cx="8828250" cy="3754874"/>
          </a:xfrm>
          <a:prstGeom prst="rect">
            <a:avLst/>
          </a:prstGeom>
        </p:spPr>
        <p:txBody>
          <a:bodyPr wrap="square">
            <a:spAutoFit/>
          </a:bodyPr>
          <a:lstStyle/>
          <a:p>
            <a:r>
              <a:rPr lang="en-US" dirty="0"/>
              <a:t>Our client is an insurance firm that has supplied Health Insurance to its customers. They now need assistance in developing a model to predict whether the policyholders (customers) from the previous year will be interested in the company's Vehicle Insurance.</a:t>
            </a:r>
          </a:p>
          <a:p>
            <a:r>
              <a:rPr lang="en-US" dirty="0"/>
              <a:t>Building a model to predict if a client is interested in Vehicle Insurance is extremely beneficial to the company because on the basis of that they can plan communication strategy to reach out to those customers and optimize its business model and revenue accordingly.</a:t>
            </a:r>
          </a:p>
          <a:p>
            <a:r>
              <a:rPr lang="en-US" dirty="0"/>
              <a:t>Starting with loading the data so far we have done EDA , null values treatment, dropping </a:t>
            </a:r>
            <a:r>
              <a:rPr lang="en-US" dirty="0" err="1"/>
              <a:t>unnecessory</a:t>
            </a:r>
            <a:r>
              <a:rPr lang="en-US" dirty="0"/>
              <a:t> columns, outliers handling, visualization, knowing the distribution, feature engineering, Applying some sampling technique(OS), model making, finalizing our best model and then we do some </a:t>
            </a:r>
            <a:r>
              <a:rPr lang="en-US" dirty="0" err="1"/>
              <a:t>hyperparameter</a:t>
            </a:r>
            <a:r>
              <a:rPr lang="en-US" dirty="0"/>
              <a:t> tuning also.</a:t>
            </a:r>
          </a:p>
          <a:p>
            <a:endParaRPr lang="en-US" dirty="0"/>
          </a:p>
          <a:p>
            <a:r>
              <a:rPr lang="en-US" dirty="0"/>
              <a:t>The </a:t>
            </a:r>
            <a:r>
              <a:rPr lang="en-US" dirty="0" err="1"/>
              <a:t>Lgbm</a:t>
            </a:r>
            <a:r>
              <a:rPr lang="en-US" dirty="0"/>
              <a:t> Classifier was the best model when compared with rest all models for this data set. For all the models This Classifier worked the best because it has highest recall in comparison to other models which </a:t>
            </a:r>
            <a:r>
              <a:rPr lang="en-US"/>
              <a:t>is important </a:t>
            </a:r>
            <a:r>
              <a:rPr lang="en-US" dirty="0"/>
              <a:t>to us in this project..</a:t>
            </a:r>
          </a:p>
          <a:p>
            <a:r>
              <a:rPr lang="en-US" b="1" dirty="0"/>
              <a:t>It gives 0.95 recall on train and around 0.92 recall on test data for positive response which can be good enough.</a:t>
            </a:r>
            <a:br>
              <a:rPr lang="en-IN" dirty="0">
                <a:solidFill>
                  <a:srgbClr val="212121"/>
                </a:solidFill>
                <a:latin typeface="Roboto"/>
              </a:rPr>
            </a:br>
            <a:endParaRPr lang="en-IN" dirty="0">
              <a:solidFill>
                <a:srgbClr val="212121"/>
              </a:solidFill>
              <a:latin typeface="Roboto"/>
            </a:endParaRPr>
          </a:p>
        </p:txBody>
      </p:sp>
    </p:spTree>
    <p:extLst>
      <p:ext uri="{BB962C8B-B14F-4D97-AF65-F5344CB8AC3E}">
        <p14:creationId xmlns:p14="http://schemas.microsoft.com/office/powerpoint/2010/main" val="2390612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Key Points</a:t>
            </a:r>
          </a:p>
        </p:txBody>
      </p:sp>
      <p:sp>
        <p:nvSpPr>
          <p:cNvPr id="3" name="Text Placeholder 2"/>
          <p:cNvSpPr>
            <a:spLocks noGrp="1"/>
          </p:cNvSpPr>
          <p:nvPr>
            <p:ph type="body" idx="1"/>
          </p:nvPr>
        </p:nvSpPr>
        <p:spPr>
          <a:xfrm>
            <a:off x="341197" y="1358953"/>
            <a:ext cx="8520600" cy="3416400"/>
          </a:xfrm>
        </p:spPr>
        <p:txBody>
          <a:bodyPr/>
          <a:lstStyle/>
          <a:p>
            <a:pPr marL="285750" indent="-285750">
              <a:buClr>
                <a:srgbClr val="C00000"/>
              </a:buClr>
              <a:buFont typeface="Arial" panose="020B0604020202020204" pitchFamily="34" charset="0"/>
              <a:buChar char="•"/>
            </a:pPr>
            <a:r>
              <a:rPr lang="en-IN" sz="1600" dirty="0">
                <a:solidFill>
                  <a:schemeClr val="bg1"/>
                </a:solidFill>
              </a:rPr>
              <a:t>As a feature, id are extremely undervalued.</a:t>
            </a:r>
          </a:p>
          <a:p>
            <a:pPr marL="285750" indent="-285750">
              <a:buClr>
                <a:srgbClr val="C00000"/>
              </a:buClr>
              <a:buFont typeface="Arial" panose="020B0604020202020204" pitchFamily="34" charset="0"/>
              <a:buChar char="•"/>
            </a:pPr>
            <a:r>
              <a:rPr lang="en-US" sz="1600" dirty="0">
                <a:solidFill>
                  <a:schemeClr val="bg1"/>
                </a:solidFill>
              </a:rPr>
              <a:t>Customers of age between 30 to 60 are more likely to buy insurance.</a:t>
            </a:r>
          </a:p>
          <a:p>
            <a:pPr marL="285750" indent="-285750">
              <a:buClr>
                <a:srgbClr val="C00000"/>
              </a:buClr>
              <a:buFont typeface="Arial" panose="020B0604020202020204" pitchFamily="34" charset="0"/>
              <a:buChar char="•"/>
            </a:pPr>
            <a:r>
              <a:rPr lang="en-US" sz="1600" dirty="0">
                <a:solidFill>
                  <a:schemeClr val="bg1"/>
                </a:solidFill>
              </a:rPr>
              <a:t>Customers with </a:t>
            </a:r>
            <a:r>
              <a:rPr lang="en-US" sz="1600" dirty="0" err="1">
                <a:solidFill>
                  <a:schemeClr val="bg1"/>
                </a:solidFill>
              </a:rPr>
              <a:t>Vehicle_Damage</a:t>
            </a:r>
            <a:r>
              <a:rPr lang="en-US" sz="1600" dirty="0">
                <a:solidFill>
                  <a:schemeClr val="bg1"/>
                </a:solidFill>
              </a:rPr>
              <a:t> are likely to buy insurance.</a:t>
            </a:r>
          </a:p>
          <a:p>
            <a:pPr marL="285750" indent="-285750">
              <a:buClr>
                <a:srgbClr val="C00000"/>
              </a:buClr>
              <a:buFont typeface="Arial" panose="020B0604020202020204" pitchFamily="34" charset="0"/>
              <a:buChar char="•"/>
            </a:pPr>
            <a:r>
              <a:rPr lang="en-US" sz="1600" dirty="0">
                <a:solidFill>
                  <a:schemeClr val="bg1"/>
                </a:solidFill>
              </a:rPr>
              <a:t>Customers with Driving License have higher chance of buying Insurance.</a:t>
            </a:r>
          </a:p>
          <a:p>
            <a:pPr marL="285750" indent="-285750">
              <a:buClr>
                <a:srgbClr val="C00000"/>
              </a:buClr>
              <a:buFont typeface="Arial" panose="020B0604020202020204" pitchFamily="34" charset="0"/>
              <a:buChar char="•"/>
            </a:pPr>
            <a:r>
              <a:rPr lang="en-US" sz="1600" dirty="0">
                <a:solidFill>
                  <a:schemeClr val="bg1"/>
                </a:solidFill>
              </a:rPr>
              <a:t>The variable such as </a:t>
            </a:r>
            <a:r>
              <a:rPr lang="en-US" sz="1600" dirty="0" err="1">
                <a:solidFill>
                  <a:schemeClr val="bg1"/>
                </a:solidFill>
              </a:rPr>
              <a:t>Annual_premium</a:t>
            </a:r>
            <a:r>
              <a:rPr lang="en-US" sz="1600" dirty="0">
                <a:solidFill>
                  <a:schemeClr val="bg1"/>
                </a:solidFill>
              </a:rPr>
              <a:t>, </a:t>
            </a:r>
            <a:r>
              <a:rPr lang="en-US" sz="1600" dirty="0" err="1">
                <a:solidFill>
                  <a:schemeClr val="bg1"/>
                </a:solidFill>
              </a:rPr>
              <a:t>Region_code</a:t>
            </a:r>
            <a:r>
              <a:rPr lang="en-US" sz="1600" dirty="0">
                <a:solidFill>
                  <a:schemeClr val="bg1"/>
                </a:solidFill>
              </a:rPr>
              <a:t> and Age are three most important feature which is more affecting the target variable.</a:t>
            </a:r>
          </a:p>
          <a:p>
            <a:pPr marL="285750" indent="-285750">
              <a:buClr>
                <a:srgbClr val="C00000"/>
              </a:buClr>
              <a:buFont typeface="Arial" panose="020B0604020202020204" pitchFamily="34" charset="0"/>
              <a:buChar char="•"/>
            </a:pPr>
            <a:r>
              <a:rPr lang="en-US" sz="1600" dirty="0">
                <a:solidFill>
                  <a:schemeClr val="bg1"/>
                </a:solidFill>
              </a:rPr>
              <a:t>We can say that we have less number of policyholders who has vehicle older than 2 years so we have to focus more on other two category.</a:t>
            </a:r>
          </a:p>
          <a:p>
            <a:pPr marL="285750" indent="-285750">
              <a:buClr>
                <a:srgbClr val="C00000"/>
              </a:buClr>
              <a:buFont typeface="Arial" panose="020B0604020202020204" pitchFamily="34" charset="0"/>
              <a:buChar char="•"/>
            </a:pPr>
            <a:r>
              <a:rPr lang="en-US" sz="1600" dirty="0">
                <a:solidFill>
                  <a:schemeClr val="bg1"/>
                </a:solidFill>
              </a:rPr>
              <a:t>Customer who already secured their vehicle, are clearly not </a:t>
            </a:r>
            <a:r>
              <a:rPr lang="en-US" sz="1600" dirty="0" err="1">
                <a:solidFill>
                  <a:schemeClr val="bg1"/>
                </a:solidFill>
              </a:rPr>
              <a:t>intrested</a:t>
            </a:r>
            <a:r>
              <a:rPr lang="en-US" sz="1600" dirty="0">
                <a:solidFill>
                  <a:schemeClr val="bg1"/>
                </a:solidFill>
              </a:rPr>
              <a:t> in our company's vehicle insurance scheme.</a:t>
            </a:r>
          </a:p>
          <a:p>
            <a:pPr marL="285750" indent="-285750">
              <a:buClr>
                <a:srgbClr val="C00000"/>
              </a:buClr>
              <a:buFont typeface="Arial" panose="020B0604020202020204" pitchFamily="34" charset="0"/>
              <a:buChar char="•"/>
            </a:pPr>
            <a:r>
              <a:rPr lang="en-US" sz="1600" dirty="0">
                <a:solidFill>
                  <a:schemeClr val="bg1"/>
                </a:solidFill>
              </a:rPr>
              <a:t>We can see that </a:t>
            </a:r>
            <a:r>
              <a:rPr lang="en-US" sz="1600" b="1" dirty="0">
                <a:solidFill>
                  <a:schemeClr val="bg1"/>
                </a:solidFill>
              </a:rPr>
              <a:t>LGBM model perform better</a:t>
            </a:r>
            <a:r>
              <a:rPr lang="en-US" sz="1600" dirty="0">
                <a:solidFill>
                  <a:schemeClr val="bg1"/>
                </a:solidFill>
              </a:rPr>
              <a:t> for this dataset.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44204"/>
            <a:ext cx="9144000" cy="5143500"/>
          </a:xfrm>
          <a:prstGeom prst="rect">
            <a:avLst/>
          </a:prstGeom>
        </p:spPr>
      </p:pic>
      <p:sp>
        <p:nvSpPr>
          <p:cNvPr id="4" name="Rectangle 3">
            <a:extLst>
              <a:ext uri="{FF2B5EF4-FFF2-40B4-BE49-F238E27FC236}">
                <a16:creationId xmlns:a16="http://schemas.microsoft.com/office/drawing/2014/main" id="{7902E036-E6E3-6344-B0F5-86B34E6D28F8}"/>
              </a:ext>
            </a:extLst>
          </p:cNvPr>
          <p:cNvSpPr/>
          <p:nvPr/>
        </p:nvSpPr>
        <p:spPr>
          <a:xfrm>
            <a:off x="276421" y="214531"/>
            <a:ext cx="5829411" cy="4739759"/>
          </a:xfrm>
          <a:prstGeom prst="rect">
            <a:avLst/>
          </a:prstGeom>
        </p:spPr>
        <p:txBody>
          <a:bodyPr wrap="square">
            <a:spAutoFit/>
          </a:bodyPr>
          <a:lstStyle/>
          <a:p>
            <a:pPr marL="285750" indent="-285750">
              <a:buClr>
                <a:schemeClr val="tx1"/>
              </a:buClr>
            </a:pPr>
            <a:endParaRPr lang="en-IN" sz="1800" dirty="0">
              <a:solidFill>
                <a:schemeClr val="tx1"/>
              </a:solidFill>
              <a:latin typeface="Arial Rounded MT Bold" panose="020F0704030504030204" pitchFamily="34" charset="77"/>
            </a:endParaRPr>
          </a:p>
          <a:p>
            <a:pPr>
              <a:buClr>
                <a:schemeClr val="tx1"/>
              </a:buClr>
            </a:pPr>
            <a:r>
              <a:rPr lang="en-IN" sz="2400" dirty="0">
                <a:solidFill>
                  <a:schemeClr val="tx1"/>
                </a:solidFill>
                <a:latin typeface="Arial Rounded MT Bold" panose="020F0704030504030204" pitchFamily="34" charset="77"/>
              </a:rPr>
              <a:t>Improvement points:</a:t>
            </a:r>
          </a:p>
          <a:p>
            <a:pPr>
              <a:buClr>
                <a:schemeClr val="tx1"/>
              </a:buClr>
            </a:pPr>
            <a:endParaRPr lang="en-IN" sz="1800" dirty="0">
              <a:solidFill>
                <a:schemeClr val="tx1"/>
              </a:solidFill>
              <a:latin typeface="Arial Rounded MT Bold" panose="020F0704030504030204" pitchFamily="34" charset="77"/>
            </a:endParaRPr>
          </a:p>
          <a:p>
            <a:pPr>
              <a:buClr>
                <a:schemeClr val="tx1"/>
              </a:buClr>
            </a:pPr>
            <a:endParaRPr lang="en-IN" sz="1800" dirty="0">
              <a:solidFill>
                <a:schemeClr val="tx1"/>
              </a:solidFill>
              <a:latin typeface="Arial Rounded MT Bold" panose="020F0704030504030204" pitchFamily="34" charset="77"/>
            </a:endParaRPr>
          </a:p>
          <a:p>
            <a:pPr marL="285750" indent="-285750">
              <a:buClr>
                <a:schemeClr val="tx1"/>
              </a:buClr>
              <a:buFont typeface="Arial" panose="020B0604020202020204" pitchFamily="34" charset="0"/>
              <a:buChar char="•"/>
            </a:pPr>
            <a:r>
              <a:rPr lang="en-US" dirty="0"/>
              <a:t>By using a marketing and advertising approach, we can reduce the gender gap.</a:t>
            </a:r>
          </a:p>
          <a:p>
            <a:pPr marL="285750" indent="-285750">
              <a:buClr>
                <a:schemeClr val="tx1"/>
              </a:buClr>
              <a:buFont typeface="Arial" panose="020B0604020202020204" pitchFamily="34" charset="0"/>
              <a:buChar char="•"/>
            </a:pPr>
            <a:r>
              <a:rPr lang="en-US" dirty="0"/>
              <a:t>We can clearly see that we have a larger number of consumers without vehicle insurance, therefore we can easily target them directly with our campaign.</a:t>
            </a:r>
          </a:p>
          <a:p>
            <a:pPr marL="285750" indent="-285750">
              <a:buClr>
                <a:schemeClr val="tx1"/>
              </a:buClr>
              <a:buFont typeface="Arial" panose="020B0604020202020204" pitchFamily="34" charset="0"/>
              <a:buChar char="•"/>
            </a:pPr>
            <a:r>
              <a:rPr lang="en-US" dirty="0"/>
              <a:t>Since there are less policy holders with vehicles older than two years, we must pay more attention to the other two categories (1-2 years and &gt;1 year). Because most sales agencies that offer vehicle insurance for the first year are actually our target and we can give them the best incentives to reduce competition in the market.</a:t>
            </a:r>
          </a:p>
          <a:p>
            <a:pPr marL="285750" indent="-285750">
              <a:buClr>
                <a:schemeClr val="tx1"/>
              </a:buClr>
              <a:buFont typeface="Arial" panose="020B0604020202020204" pitchFamily="34" charset="0"/>
              <a:buChar char="•"/>
            </a:pPr>
            <a:r>
              <a:rPr lang="en-US" dirty="0"/>
              <a:t>As we saw that we have nearly equal policy holders for both vehicle damage status, so we can target those policy holders whose vehicles are damaged in the past.</a:t>
            </a:r>
          </a:p>
          <a:p>
            <a:pPr marL="285750" indent="-285750">
              <a:buClr>
                <a:schemeClr val="tx1"/>
              </a:buClr>
              <a:buFont typeface="Arial" panose="020B0604020202020204" pitchFamily="34" charset="0"/>
              <a:buChar char="•"/>
            </a:pPr>
            <a:r>
              <a:rPr lang="en-US" dirty="0">
                <a:solidFill>
                  <a:srgbClr val="212121"/>
                </a:solidFill>
                <a:latin typeface="Roboto"/>
              </a:rPr>
              <a:t>We have to focus more on previously not insured vehicle on our </a:t>
            </a:r>
            <a:r>
              <a:rPr lang="en-US" dirty="0" err="1">
                <a:solidFill>
                  <a:srgbClr val="212121"/>
                </a:solidFill>
                <a:latin typeface="Roboto"/>
              </a:rPr>
              <a:t>compaign</a:t>
            </a:r>
            <a:r>
              <a:rPr lang="en-US" dirty="0">
                <a:solidFill>
                  <a:srgbClr val="212121"/>
                </a:solidFill>
                <a:latin typeface="Roboto"/>
              </a:rPr>
              <a:t> because they are more prone to buy vehicle insurance.</a:t>
            </a:r>
            <a:br>
              <a:rPr lang="en-IN" dirty="0">
                <a:solidFill>
                  <a:srgbClr val="212121"/>
                </a:solidFill>
                <a:latin typeface="Roboto"/>
              </a:rPr>
            </a:br>
            <a:endParaRPr lang="en-IN" dirty="0">
              <a:solidFill>
                <a:srgbClr val="212121"/>
              </a:solidFill>
              <a:latin typeface="Roboto"/>
            </a:endParaRPr>
          </a:p>
        </p:txBody>
      </p:sp>
      <p:pic>
        <p:nvPicPr>
          <p:cNvPr id="5" name="Picture 4">
            <a:extLst>
              <a:ext uri="{FF2B5EF4-FFF2-40B4-BE49-F238E27FC236}">
                <a16:creationId xmlns:a16="http://schemas.microsoft.com/office/drawing/2014/main" id="{BB6F374F-6001-434D-838F-D14510727272}"/>
              </a:ext>
            </a:extLst>
          </p:cNvPr>
          <p:cNvPicPr>
            <a:picLocks noChangeAspect="1"/>
          </p:cNvPicPr>
          <p:nvPr/>
        </p:nvPicPr>
        <p:blipFill>
          <a:blip r:embed="rId4"/>
          <a:stretch>
            <a:fillRect/>
          </a:stretch>
        </p:blipFill>
        <p:spPr>
          <a:xfrm>
            <a:off x="6277242" y="825910"/>
            <a:ext cx="2709441" cy="3805083"/>
          </a:xfrm>
          <a:prstGeom prst="rect">
            <a:avLst/>
          </a:prstGeom>
        </p:spPr>
      </p:pic>
    </p:spTree>
    <p:extLst>
      <p:ext uri="{BB962C8B-B14F-4D97-AF65-F5344CB8AC3E}">
        <p14:creationId xmlns:p14="http://schemas.microsoft.com/office/powerpoint/2010/main" val="491556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E034CB8E-C1F3-3645-A551-82804A848F2D}"/>
              </a:ext>
            </a:extLst>
          </p:cNvPr>
          <p:cNvPicPr>
            <a:picLocks noChangeAspect="1"/>
          </p:cNvPicPr>
          <p:nvPr/>
        </p:nvPicPr>
        <p:blipFill>
          <a:blip r:embed="rId4"/>
          <a:stretch>
            <a:fillRect/>
          </a:stretch>
        </p:blipFill>
        <p:spPr>
          <a:xfrm>
            <a:off x="1031358" y="1095153"/>
            <a:ext cx="7538483" cy="3199147"/>
          </a:xfrm>
          <a:prstGeom prst="rect">
            <a:avLst/>
          </a:prstGeom>
        </p:spPr>
      </p:pic>
    </p:spTree>
    <p:extLst>
      <p:ext uri="{BB962C8B-B14F-4D97-AF65-F5344CB8AC3E}">
        <p14:creationId xmlns:p14="http://schemas.microsoft.com/office/powerpoint/2010/main" val="985570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ADEDCA35-9808-A941-9386-9FD29B44AADF}"/>
              </a:ext>
            </a:extLst>
          </p:cNvPr>
          <p:cNvPicPr>
            <a:picLocks noChangeAspect="1"/>
          </p:cNvPicPr>
          <p:nvPr/>
        </p:nvPicPr>
        <p:blipFill>
          <a:blip r:embed="rId4"/>
          <a:stretch>
            <a:fillRect/>
          </a:stretch>
        </p:blipFill>
        <p:spPr>
          <a:xfrm>
            <a:off x="5861172" y="896677"/>
            <a:ext cx="3282828" cy="2796782"/>
          </a:xfrm>
          <a:prstGeom prst="rect">
            <a:avLst/>
          </a:prstGeom>
        </p:spPr>
      </p:pic>
      <p:sp>
        <p:nvSpPr>
          <p:cNvPr id="7" name="Rectangle 6">
            <a:extLst>
              <a:ext uri="{FF2B5EF4-FFF2-40B4-BE49-F238E27FC236}">
                <a16:creationId xmlns:a16="http://schemas.microsoft.com/office/drawing/2014/main" id="{C9DA56C5-747B-804D-9026-F0FC6D21BE8F}"/>
              </a:ext>
            </a:extLst>
          </p:cNvPr>
          <p:cNvSpPr/>
          <p:nvPr/>
        </p:nvSpPr>
        <p:spPr>
          <a:xfrm>
            <a:off x="166859" y="259686"/>
            <a:ext cx="5943600" cy="4647426"/>
          </a:xfrm>
          <a:prstGeom prst="rect">
            <a:avLst/>
          </a:prstGeom>
        </p:spPr>
        <p:txBody>
          <a:bodyPr wrap="square">
            <a:spAutoFit/>
          </a:bodyPr>
          <a:lstStyle/>
          <a:p>
            <a:r>
              <a:rPr lang="en-IN" sz="2400" dirty="0">
                <a:solidFill>
                  <a:schemeClr val="tx1"/>
                </a:solidFill>
                <a:latin typeface="Arial Rounded MT Bold" panose="020F0704030504030204" pitchFamily="34" charset="77"/>
                <a:cs typeface="Times New Roman" panose="02020603050405020304" pitchFamily="18" charset="0"/>
              </a:rPr>
              <a:t>Problem Statement</a:t>
            </a:r>
          </a:p>
          <a:p>
            <a:endParaRPr lang="en-IN" sz="2000" dirty="0">
              <a:latin typeface="Bangla Sangam MN" panose="02000000000000000000" pitchFamily="2" charset="0"/>
              <a:cs typeface="Bangla Sangam MN" panose="02000000000000000000" pitchFamily="2" charset="0"/>
            </a:endParaRPr>
          </a:p>
          <a:p>
            <a:r>
              <a:rPr lang="en-US" sz="1800" dirty="0"/>
              <a:t>Our client is an Insurance company that has provided Health Insurance to its customers, and now they need a</a:t>
            </a:r>
          </a:p>
          <a:p>
            <a:r>
              <a:rPr lang="en-US" sz="1800" dirty="0"/>
              <a:t>model to predict whether the policy-holders (customers)</a:t>
            </a:r>
          </a:p>
          <a:p>
            <a:r>
              <a:rPr lang="en-US" sz="1800" dirty="0"/>
              <a:t>will also be interested in Vehicle Insurance provided by the company or not.</a:t>
            </a:r>
          </a:p>
          <a:p>
            <a:endParaRPr lang="en-US" sz="1800" dirty="0"/>
          </a:p>
          <a:p>
            <a:endParaRPr lang="en-US" sz="1800" dirty="0"/>
          </a:p>
          <a:p>
            <a:r>
              <a:rPr lang="en-US" sz="1800" dirty="0">
                <a:solidFill>
                  <a:srgbClr val="00B0F0"/>
                </a:solidFill>
              </a:rPr>
              <a:t>Objective: </a:t>
            </a:r>
            <a:r>
              <a:rPr lang="en-US" sz="1800" dirty="0"/>
              <a:t>our main objective here is to build a model which can predict based on given data whether the policyholders or customers from past year will also be interested in Vehicle Insurance provided by the company.</a:t>
            </a:r>
            <a:endParaRPr lang="en-US" sz="1800" dirty="0">
              <a:solidFill>
                <a:srgbClr val="00B0F0"/>
              </a:solidFill>
            </a:endParaRPr>
          </a:p>
          <a:p>
            <a:endParaRPr lang="en-US" sz="1800" dirty="0">
              <a:latin typeface="Apple Braille Pinpoint 8 Dot" pitchFamily="2" charset="0"/>
              <a:cs typeface="Times New Roman" panose="02020603050405020304" pitchFamily="18" charset="0"/>
            </a:endParaRPr>
          </a:p>
          <a:p>
            <a:endParaRPr lang="en-US" sz="1800" dirty="0">
              <a:latin typeface="Apple Braille Pinpoint 8 Dot" pitchFamily="2" charset="0"/>
              <a:cs typeface="Times New Roman" panose="02020603050405020304" pitchFamily="18" charset="0"/>
            </a:endParaRPr>
          </a:p>
        </p:txBody>
      </p:sp>
      <p:pic>
        <p:nvPicPr>
          <p:cNvPr id="60418" name="Picture 2" descr="Insurance Sector in India: Industry Overview, Market Size &amp; Trends | IBEF"/>
          <p:cNvPicPr>
            <a:picLocks noChangeAspect="1" noChangeArrowheads="1"/>
          </p:cNvPicPr>
          <p:nvPr/>
        </p:nvPicPr>
        <p:blipFill>
          <a:blip r:embed="rId5"/>
          <a:srcRect/>
          <a:stretch>
            <a:fillRect/>
          </a:stretch>
        </p:blipFill>
        <p:spPr bwMode="auto">
          <a:xfrm>
            <a:off x="6046840" y="884904"/>
            <a:ext cx="2979173" cy="2984090"/>
          </a:xfrm>
          <a:prstGeom prst="rect">
            <a:avLst/>
          </a:prstGeom>
          <a:noFill/>
        </p:spPr>
      </p:pic>
    </p:spTree>
    <p:extLst>
      <p:ext uri="{BB962C8B-B14F-4D97-AF65-F5344CB8AC3E}">
        <p14:creationId xmlns:p14="http://schemas.microsoft.com/office/powerpoint/2010/main" val="3564304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D3237B9-D407-8F4D-8396-FE5B9796D808}"/>
              </a:ext>
            </a:extLst>
          </p:cNvPr>
          <p:cNvPicPr>
            <a:picLocks noChangeAspect="1"/>
          </p:cNvPicPr>
          <p:nvPr/>
        </p:nvPicPr>
        <p:blipFill>
          <a:blip r:embed="rId2"/>
          <a:stretch>
            <a:fillRect/>
          </a:stretch>
        </p:blipFill>
        <p:spPr>
          <a:xfrm>
            <a:off x="0" y="0"/>
            <a:ext cx="9144000" cy="5143500"/>
          </a:xfrm>
          <a:prstGeom prst="rect">
            <a:avLst/>
          </a:prstGeom>
        </p:spPr>
      </p:pic>
      <p:pic>
        <p:nvPicPr>
          <p:cNvPr id="5" name="Picture 4">
            <a:extLst>
              <a:ext uri="{FF2B5EF4-FFF2-40B4-BE49-F238E27FC236}">
                <a16:creationId xmlns:a16="http://schemas.microsoft.com/office/drawing/2014/main" id="{ADEDCA35-9808-A941-9386-9FD29B44AADF}"/>
              </a:ext>
            </a:extLst>
          </p:cNvPr>
          <p:cNvPicPr>
            <a:picLocks noChangeAspect="1"/>
          </p:cNvPicPr>
          <p:nvPr/>
        </p:nvPicPr>
        <p:blipFill>
          <a:blip r:embed="rId3"/>
          <a:stretch>
            <a:fillRect/>
          </a:stretch>
        </p:blipFill>
        <p:spPr>
          <a:xfrm>
            <a:off x="5723520" y="1112988"/>
            <a:ext cx="3282828" cy="2796782"/>
          </a:xfrm>
          <a:prstGeom prst="rect">
            <a:avLst/>
          </a:prstGeom>
        </p:spPr>
      </p:pic>
      <p:sp>
        <p:nvSpPr>
          <p:cNvPr id="6" name="Rectangle 5"/>
          <p:cNvSpPr/>
          <p:nvPr/>
        </p:nvSpPr>
        <p:spPr>
          <a:xfrm>
            <a:off x="206477" y="137652"/>
            <a:ext cx="5594555" cy="5386090"/>
          </a:xfrm>
          <a:prstGeom prst="rect">
            <a:avLst/>
          </a:prstGeom>
        </p:spPr>
        <p:txBody>
          <a:bodyPr wrap="square">
            <a:spAutoFit/>
          </a:bodyPr>
          <a:lstStyle/>
          <a:p>
            <a:r>
              <a:rPr lang="en-US" sz="2400" dirty="0">
                <a:solidFill>
                  <a:schemeClr val="tx1"/>
                </a:solidFill>
                <a:latin typeface="Arial Rounded MT Bold" panose="020F0704030504030204" pitchFamily="34" charset="77"/>
                <a:cs typeface="Times New Roman" panose="02020603050405020304" pitchFamily="18" charset="0"/>
              </a:rPr>
              <a:t>About Domain</a:t>
            </a:r>
          </a:p>
          <a:p>
            <a:endParaRPr lang="en-US" dirty="0"/>
          </a:p>
          <a:p>
            <a:r>
              <a:rPr lang="en-US" sz="1800" dirty="0">
                <a:solidFill>
                  <a:srgbClr val="00B0F0"/>
                </a:solidFill>
              </a:rPr>
              <a:t>What is Insurance Policy ? </a:t>
            </a:r>
          </a:p>
          <a:p>
            <a:r>
              <a:rPr lang="en-US" sz="1600" dirty="0"/>
              <a:t>An insurance policy is an arrangement by which a company undertakes to provide a guarantee of compensation for specified loss, damage, illness, or death in return for the payment of a specified ‘Premium’.</a:t>
            </a:r>
          </a:p>
          <a:p>
            <a:endParaRPr lang="en-US" sz="1600" dirty="0"/>
          </a:p>
          <a:p>
            <a:r>
              <a:rPr lang="en-US" sz="1600" dirty="0">
                <a:solidFill>
                  <a:srgbClr val="00B0F0"/>
                </a:solidFill>
              </a:rPr>
              <a:t>What is Premium ? </a:t>
            </a:r>
          </a:p>
          <a:p>
            <a:r>
              <a:rPr lang="en-US" sz="1600" dirty="0"/>
              <a:t>A ‘Premium’ is a sum of money that the </a:t>
            </a:r>
          </a:p>
          <a:p>
            <a:r>
              <a:rPr lang="en-US" sz="1600" dirty="0"/>
              <a:t>customer needs to pay regularly to an </a:t>
            </a:r>
          </a:p>
          <a:p>
            <a:r>
              <a:rPr lang="en-US" sz="1600" dirty="0"/>
              <a:t>Insurance company for this guarantee. </a:t>
            </a:r>
          </a:p>
          <a:p>
            <a:endParaRPr lang="en-US" sz="1600" dirty="0"/>
          </a:p>
          <a:p>
            <a:r>
              <a:rPr lang="en-US" sz="1600" dirty="0">
                <a:solidFill>
                  <a:srgbClr val="00B0F0"/>
                </a:solidFill>
              </a:rPr>
              <a:t>What is cross-selling ? </a:t>
            </a:r>
          </a:p>
          <a:p>
            <a:r>
              <a:rPr lang="en-US" sz="1600" dirty="0"/>
              <a:t>Cross-selling is a sales technique involving the selling of an additional product or service to an existing customer.</a:t>
            </a:r>
            <a:endParaRPr lang="en-US" sz="1600" dirty="0">
              <a:solidFill>
                <a:srgbClr val="00B0F0"/>
              </a:solidFill>
            </a:endParaRPr>
          </a:p>
          <a:p>
            <a:endParaRPr lang="en-US" sz="1600" dirty="0"/>
          </a:p>
          <a:p>
            <a:endParaRPr lang="en-US" sz="1600" dirty="0"/>
          </a:p>
          <a:p>
            <a:endParaRPr lang="en-US" sz="1600" dirty="0"/>
          </a:p>
          <a:p>
            <a:endParaRPr lang="en-US" sz="1600" dirty="0"/>
          </a:p>
          <a:p>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286871"/>
            <a:ext cx="8512500" cy="4007429"/>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A801DE1D-DC87-9043-A5B4-307336B124AB}"/>
              </a:ext>
            </a:extLst>
          </p:cNvPr>
          <p:cNvSpPr/>
          <p:nvPr/>
        </p:nvSpPr>
        <p:spPr>
          <a:xfrm>
            <a:off x="315750" y="224119"/>
            <a:ext cx="8641438" cy="4816703"/>
          </a:xfrm>
          <a:prstGeom prst="rect">
            <a:avLst/>
          </a:prstGeom>
        </p:spPr>
        <p:txBody>
          <a:bodyPr wrap="square">
            <a:spAutoFit/>
          </a:bodyPr>
          <a:lstStyle/>
          <a:p>
            <a:r>
              <a:rPr lang="en-IN" sz="2400" dirty="0">
                <a:solidFill>
                  <a:schemeClr val="tx1"/>
                </a:solidFill>
                <a:latin typeface="Arial Rounded MT Bold" panose="020F0704030504030204" pitchFamily="34" charset="77"/>
              </a:rPr>
              <a:t>Data set information</a:t>
            </a:r>
          </a:p>
          <a:p>
            <a:endParaRPr lang="en-IN" sz="1600" dirty="0">
              <a:solidFill>
                <a:schemeClr val="accent2"/>
              </a:solidFill>
              <a:latin typeface="Arial Rounded MT Bold" panose="020F0704030504030204" pitchFamily="34" charset="77"/>
            </a:endParaRPr>
          </a:p>
          <a:p>
            <a:r>
              <a:rPr lang="en-IN" sz="1600" b="1" dirty="0">
                <a:solidFill>
                  <a:schemeClr val="bg1"/>
                </a:solidFill>
                <a:latin typeface="Arial Rounded MT Bold" panose="020F0704030504030204" pitchFamily="34" charset="77"/>
              </a:rPr>
              <a:t>Columns Used:</a:t>
            </a:r>
            <a:endParaRPr lang="en-IN" sz="1600" dirty="0">
              <a:solidFill>
                <a:schemeClr val="accent2"/>
              </a:solidFill>
              <a:latin typeface="Roboto"/>
            </a:endParaRPr>
          </a:p>
          <a:p>
            <a:r>
              <a:rPr lang="en-IN" sz="1600" dirty="0">
                <a:solidFill>
                  <a:schemeClr val="accent2"/>
                </a:solidFill>
                <a:latin typeface="Roboto"/>
              </a:rPr>
              <a:t>1. </a:t>
            </a:r>
            <a:r>
              <a:rPr lang="en-US" sz="1600" dirty="0"/>
              <a:t>id- Unique ID for the customer</a:t>
            </a:r>
          </a:p>
          <a:p>
            <a:r>
              <a:rPr lang="en-US" sz="1600" dirty="0"/>
              <a:t>2. Gender - Gender of the customer</a:t>
            </a:r>
          </a:p>
          <a:p>
            <a:r>
              <a:rPr lang="en-US" sz="1600" dirty="0"/>
              <a:t>3. Age-  Age of the customer</a:t>
            </a:r>
          </a:p>
          <a:p>
            <a:r>
              <a:rPr lang="en-US" sz="1600" dirty="0"/>
              <a:t>4. </a:t>
            </a:r>
            <a:r>
              <a:rPr lang="en-US" sz="1600" dirty="0" err="1"/>
              <a:t>Driving_License</a:t>
            </a:r>
            <a:r>
              <a:rPr lang="en-US" sz="1600" dirty="0"/>
              <a:t>- 0 : Customer does not have DL, 1 : Customer already has DL</a:t>
            </a:r>
          </a:p>
          <a:p>
            <a:r>
              <a:rPr lang="en-US" sz="1600" dirty="0"/>
              <a:t>5. </a:t>
            </a:r>
            <a:r>
              <a:rPr lang="en-US" sz="1600" dirty="0" err="1"/>
              <a:t>Region_Code</a:t>
            </a:r>
            <a:r>
              <a:rPr lang="en-US" sz="1600" dirty="0"/>
              <a:t> - Unique code for the region of the customer</a:t>
            </a:r>
          </a:p>
          <a:p>
            <a:r>
              <a:rPr lang="en-US" sz="1600" dirty="0"/>
              <a:t>6. </a:t>
            </a:r>
            <a:r>
              <a:rPr lang="en-US" sz="1600" dirty="0" err="1"/>
              <a:t>Previously_Insured</a:t>
            </a:r>
            <a:r>
              <a:rPr lang="en-US" sz="1600" dirty="0"/>
              <a:t>-  1 : Customer already has Vehicle Insurance, 0 : Customer doesn't have Vehicle Insurance</a:t>
            </a:r>
          </a:p>
          <a:p>
            <a:r>
              <a:rPr lang="en-US" sz="1600" dirty="0"/>
              <a:t>7. </a:t>
            </a:r>
            <a:r>
              <a:rPr lang="en-US" sz="1600" dirty="0" err="1"/>
              <a:t>Vehicle_Age</a:t>
            </a:r>
            <a:r>
              <a:rPr lang="en-US" sz="1600" dirty="0"/>
              <a:t>- Age of the Vehicle</a:t>
            </a:r>
          </a:p>
          <a:p>
            <a:r>
              <a:rPr lang="en-US" sz="1600" dirty="0"/>
              <a:t>8. </a:t>
            </a:r>
            <a:r>
              <a:rPr lang="en-US" sz="1600" dirty="0" err="1"/>
              <a:t>Vehicle_Damage</a:t>
            </a:r>
            <a:r>
              <a:rPr lang="en-US" sz="1600" dirty="0"/>
              <a:t> - 1 : Customer got his/her vehicle damaged in the past. 0 : Customer didn't get his/her vehicle damaged in the past.</a:t>
            </a:r>
          </a:p>
          <a:p>
            <a:r>
              <a:rPr lang="en-US" sz="1600" dirty="0"/>
              <a:t>9. </a:t>
            </a:r>
            <a:r>
              <a:rPr lang="en-US" sz="1600" dirty="0" err="1"/>
              <a:t>Annual_Premium</a:t>
            </a:r>
            <a:r>
              <a:rPr lang="en-US" sz="1600" dirty="0"/>
              <a:t> - The amount customer needs to pay as premium in the year</a:t>
            </a:r>
          </a:p>
          <a:p>
            <a:r>
              <a:rPr lang="en-US" sz="1600" dirty="0"/>
              <a:t>10. </a:t>
            </a:r>
            <a:r>
              <a:rPr lang="en-US" sz="1600" dirty="0" err="1"/>
              <a:t>PolicySalesChannel</a:t>
            </a:r>
            <a:r>
              <a:rPr lang="en-US" sz="1600" dirty="0"/>
              <a:t> - </a:t>
            </a:r>
            <a:r>
              <a:rPr lang="en-US" sz="1600" dirty="0" err="1"/>
              <a:t>Anonymized</a:t>
            </a:r>
            <a:r>
              <a:rPr lang="en-US" sz="1600" dirty="0"/>
              <a:t> Code for the channel of outreaching to the customer </a:t>
            </a:r>
            <a:r>
              <a:rPr lang="en-US" sz="1600" dirty="0" err="1"/>
              <a:t>ie</a:t>
            </a:r>
            <a:r>
              <a:rPr lang="en-US" sz="1600" dirty="0"/>
              <a:t>. Different Agents, Over Mail, Over Phone, In Person, etc.</a:t>
            </a:r>
          </a:p>
          <a:p>
            <a:r>
              <a:rPr lang="en-US" sz="1600" dirty="0"/>
              <a:t>11. Vintage - Number of Days, Customer has been associated with the company</a:t>
            </a:r>
          </a:p>
          <a:p>
            <a:r>
              <a:rPr lang="en-US" sz="1600" dirty="0"/>
              <a:t>12. Response (Target)- 1 : Customer is interested, 0 : Customer is not interested</a:t>
            </a:r>
          </a:p>
          <a:p>
            <a:endParaRPr lang="en-IN" sz="1100" dirty="0">
              <a:solidFill>
                <a:srgbClr val="D5D5D5"/>
              </a:solidFill>
              <a:latin typeface="Roboto"/>
            </a:endParaRPr>
          </a:p>
        </p:txBody>
      </p:sp>
    </p:spTree>
    <p:extLst>
      <p:ext uri="{BB962C8B-B14F-4D97-AF65-F5344CB8AC3E}">
        <p14:creationId xmlns:p14="http://schemas.microsoft.com/office/powerpoint/2010/main" val="1325776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A20D06B6-12DC-D94C-8A0D-5EBC1BB8D329}"/>
              </a:ext>
            </a:extLst>
          </p:cNvPr>
          <p:cNvSpPr/>
          <p:nvPr/>
        </p:nvSpPr>
        <p:spPr>
          <a:xfrm>
            <a:off x="315749" y="161365"/>
            <a:ext cx="8639991" cy="4893647"/>
          </a:xfrm>
          <a:prstGeom prst="rect">
            <a:avLst/>
          </a:prstGeom>
        </p:spPr>
        <p:txBody>
          <a:bodyPr wrap="square">
            <a:spAutoFit/>
          </a:bodyPr>
          <a:lstStyle/>
          <a:p>
            <a:r>
              <a:rPr lang="en-IN" sz="2800" dirty="0">
                <a:solidFill>
                  <a:schemeClr val="tx1"/>
                </a:solidFill>
                <a:latin typeface="Arial Rounded MT Bold" panose="020F0704030504030204" pitchFamily="34" charset="77"/>
              </a:rPr>
              <a:t>Data Inspection</a:t>
            </a:r>
          </a:p>
          <a:p>
            <a:endParaRPr lang="en-IN" dirty="0">
              <a:solidFill>
                <a:schemeClr val="accent2"/>
              </a:solidFill>
              <a:latin typeface="Apple Braille Pinpoint 8 Dot" pitchFamily="2" charset="0"/>
            </a:endParaRPr>
          </a:p>
          <a:p>
            <a:r>
              <a:rPr lang="en-IN" sz="1600" dirty="0">
                <a:latin typeface="+mn-lt"/>
              </a:rPr>
              <a:t>From the statistics part of our data we can observe that :</a:t>
            </a:r>
          </a:p>
          <a:p>
            <a:pPr marL="285750" indent="-285750">
              <a:buFont typeface="Arial" panose="020B0604020202020204" pitchFamily="34" charset="0"/>
              <a:buChar char="•"/>
            </a:pPr>
            <a:endParaRPr lang="en-IN" sz="1600" dirty="0">
              <a:latin typeface="+mn-lt"/>
            </a:endParaRPr>
          </a:p>
          <a:p>
            <a:pPr marL="285750" indent="-285750">
              <a:buFont typeface="Arial" panose="020B0604020202020204" pitchFamily="34" charset="0"/>
              <a:buChar char="•"/>
            </a:pPr>
            <a:r>
              <a:rPr lang="en-IN" sz="1600" dirty="0">
                <a:solidFill>
                  <a:schemeClr val="accent2"/>
                </a:solidFill>
                <a:latin typeface="+mn-lt"/>
              </a:rPr>
              <a:t>There are 12 columns and 381109 rows in our dataset.</a:t>
            </a:r>
          </a:p>
          <a:p>
            <a:pPr marL="285750" indent="-285750">
              <a:buFont typeface="Arial" panose="020B0604020202020204" pitchFamily="34" charset="0"/>
              <a:buChar char="•"/>
            </a:pPr>
            <a:r>
              <a:rPr lang="en-IN" sz="1600" dirty="0">
                <a:latin typeface="+mn-lt"/>
              </a:rPr>
              <a:t>We have counts of 325634 for not interested customer and have 45155 for interested customer, as we can see our data is imbalanced and we have to use some sampling techniques for balancing.</a:t>
            </a:r>
          </a:p>
          <a:p>
            <a:pPr marL="285750" indent="-285750">
              <a:buFont typeface="Arial" panose="020B0604020202020204" pitchFamily="34" charset="0"/>
              <a:buChar char="•"/>
            </a:pPr>
            <a:r>
              <a:rPr lang="en-IN" sz="1600" dirty="0">
                <a:latin typeface="+mn-lt"/>
              </a:rPr>
              <a:t>Id feature doesn’t have any use for our model making so we have to remove it from dataset.</a:t>
            </a:r>
          </a:p>
          <a:p>
            <a:pPr marL="285750" indent="-285750">
              <a:buFont typeface="Arial" panose="020B0604020202020204" pitchFamily="34" charset="0"/>
              <a:buChar char="•"/>
            </a:pPr>
            <a:r>
              <a:rPr lang="en-IN" sz="1600" dirty="0">
                <a:latin typeface="+mn-lt"/>
              </a:rPr>
              <a:t>We have three type of features- Integer, float and Object in our dataset.</a:t>
            </a:r>
          </a:p>
          <a:p>
            <a:pPr marL="285750" indent="-285750">
              <a:buFont typeface="Arial" panose="020B0604020202020204" pitchFamily="34" charset="0"/>
              <a:buChar char="•"/>
            </a:pPr>
            <a:r>
              <a:rPr lang="en-IN" sz="1600" dirty="0">
                <a:latin typeface="+mn-lt"/>
              </a:rPr>
              <a:t>There are only three categorical columns in the dataset Gender, Vehicle-age and Vehicle-damage, We have to encode them.</a:t>
            </a:r>
          </a:p>
          <a:p>
            <a:pPr marL="285750" indent="-285750">
              <a:buFont typeface="Arial" panose="020B0604020202020204" pitchFamily="34" charset="0"/>
              <a:buChar char="•"/>
            </a:pPr>
            <a:r>
              <a:rPr lang="en-IN" sz="1600" dirty="0">
                <a:latin typeface="+mn-lt"/>
              </a:rPr>
              <a:t>There are no null or missing values.</a:t>
            </a:r>
          </a:p>
          <a:p>
            <a:pPr marL="285750" indent="-285750">
              <a:buFont typeface="Arial" panose="020B0604020202020204" pitchFamily="34" charset="0"/>
              <a:buChar char="•"/>
            </a:pPr>
            <a:r>
              <a:rPr lang="en-US" sz="1600" dirty="0"/>
              <a:t>We can observe from the age feature that the oldest insured client is 85 and the youngest is 20.</a:t>
            </a:r>
            <a:endParaRPr lang="en-IN" sz="1600" dirty="0">
              <a:latin typeface="+mn-lt"/>
            </a:endParaRPr>
          </a:p>
          <a:p>
            <a:pPr marL="285750" indent="-285750">
              <a:buFont typeface="Arial" panose="020B0604020202020204" pitchFamily="34" charset="0"/>
              <a:buChar char="•"/>
            </a:pPr>
            <a:r>
              <a:rPr lang="en-IN" sz="1600" dirty="0">
                <a:latin typeface="+mn-lt"/>
              </a:rPr>
              <a:t>In Annual Premium we have some outlier.</a:t>
            </a:r>
          </a:p>
          <a:p>
            <a:pPr marL="285750" indent="-285750">
              <a:buFont typeface="Arial" panose="020B0604020202020204" pitchFamily="34" charset="0"/>
              <a:buChar char="•"/>
            </a:pPr>
            <a:r>
              <a:rPr lang="en-IN" sz="1600" dirty="0">
                <a:latin typeface="+mn-lt"/>
              </a:rPr>
              <a:t>We doesn’t have any duplicated values as well in our dataset.</a:t>
            </a:r>
            <a:endParaRPr lang="en-IN" sz="1600" dirty="0">
              <a:solidFill>
                <a:schemeClr val="accent2"/>
              </a:solidFill>
              <a:latin typeface="+mn-lt"/>
            </a:endParaRPr>
          </a:p>
          <a:p>
            <a:endParaRPr lang="en-IN" dirty="0">
              <a:solidFill>
                <a:schemeClr val="accent2"/>
              </a:solidFill>
              <a:latin typeface="Roboto"/>
            </a:endParaRPr>
          </a:p>
        </p:txBody>
      </p:sp>
    </p:spTree>
    <p:extLst>
      <p:ext uri="{BB962C8B-B14F-4D97-AF65-F5344CB8AC3E}">
        <p14:creationId xmlns:p14="http://schemas.microsoft.com/office/powerpoint/2010/main" val="214077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101791" y="0"/>
            <a:ext cx="9245791" cy="5143500"/>
          </a:xfrm>
          <a:prstGeom prst="rect">
            <a:avLst/>
          </a:prstGeom>
        </p:spPr>
      </p:pic>
      <p:sp>
        <p:nvSpPr>
          <p:cNvPr id="3" name="Rectangle 2">
            <a:extLst>
              <a:ext uri="{FF2B5EF4-FFF2-40B4-BE49-F238E27FC236}">
                <a16:creationId xmlns:a16="http://schemas.microsoft.com/office/drawing/2014/main" id="{CF4742BA-AB89-3946-8FA6-FD6489B56F5E}"/>
              </a:ext>
            </a:extLst>
          </p:cNvPr>
          <p:cNvSpPr/>
          <p:nvPr/>
        </p:nvSpPr>
        <p:spPr>
          <a:xfrm>
            <a:off x="62754" y="216686"/>
            <a:ext cx="6661240" cy="1754326"/>
          </a:xfrm>
          <a:prstGeom prst="rect">
            <a:avLst/>
          </a:prstGeom>
        </p:spPr>
        <p:txBody>
          <a:bodyPr wrap="square">
            <a:spAutoFit/>
          </a:bodyPr>
          <a:lstStyle/>
          <a:p>
            <a:r>
              <a:rPr lang="en-IN" sz="2800" dirty="0">
                <a:solidFill>
                  <a:schemeClr val="tx1"/>
                </a:solidFill>
                <a:latin typeface="Arial Rounded MT Bold" panose="020F0704030504030204" pitchFamily="34" charset="77"/>
              </a:rPr>
              <a:t>Exploratory Data Analysis</a:t>
            </a:r>
          </a:p>
          <a:p>
            <a:endParaRPr lang="en-IN" sz="1800" dirty="0">
              <a:solidFill>
                <a:schemeClr val="tx1"/>
              </a:solidFill>
              <a:latin typeface="Arial Rounded MT Bold" panose="020F0704030504030204" pitchFamily="34" charset="77"/>
            </a:endParaRPr>
          </a:p>
          <a:p>
            <a:r>
              <a:rPr lang="en-IN" sz="1600" dirty="0">
                <a:solidFill>
                  <a:schemeClr val="bg1"/>
                </a:solidFill>
                <a:latin typeface="Arial Rounded MT Bold" panose="020F0704030504030204" pitchFamily="34" charset="77"/>
              </a:rPr>
              <a:t>Checking Outlier presence in every features of our dataset</a:t>
            </a:r>
          </a:p>
          <a:p>
            <a:endParaRPr lang="en-IN" sz="1800" dirty="0">
              <a:solidFill>
                <a:schemeClr val="tx1"/>
              </a:solidFill>
              <a:latin typeface="Arial Rounded MT Bold" panose="020F0704030504030204" pitchFamily="34" charset="77"/>
            </a:endParaRPr>
          </a:p>
          <a:p>
            <a:endParaRPr lang="en-IN" dirty="0">
              <a:solidFill>
                <a:schemeClr val="accent2"/>
              </a:solidFill>
              <a:latin typeface="Arial Rounded MT Bold" panose="020F0704030504030204" pitchFamily="34" charset="77"/>
            </a:endParaRPr>
          </a:p>
          <a:p>
            <a:endParaRPr lang="en-IN" dirty="0">
              <a:solidFill>
                <a:schemeClr val="accent2"/>
              </a:solidFill>
              <a:latin typeface="Arial Rounded MT Bold" panose="020F0704030504030204" pitchFamily="34" charset="77"/>
            </a:endParaRPr>
          </a:p>
        </p:txBody>
      </p:sp>
      <p:sp>
        <p:nvSpPr>
          <p:cNvPr id="5" name="Rectangle 4">
            <a:extLst>
              <a:ext uri="{FF2B5EF4-FFF2-40B4-BE49-F238E27FC236}">
                <a16:creationId xmlns:a16="http://schemas.microsoft.com/office/drawing/2014/main" id="{E8DDFFD2-7A97-EA44-8928-8ED6C836A4C3}"/>
              </a:ext>
            </a:extLst>
          </p:cNvPr>
          <p:cNvSpPr/>
          <p:nvPr/>
        </p:nvSpPr>
        <p:spPr>
          <a:xfrm>
            <a:off x="0" y="3737280"/>
            <a:ext cx="8947355" cy="1169551"/>
          </a:xfrm>
          <a:prstGeom prst="rect">
            <a:avLst/>
          </a:prstGeom>
        </p:spPr>
        <p:txBody>
          <a:bodyPr wrap="square">
            <a:spAutoFit/>
          </a:bodyPr>
          <a:lstStyle/>
          <a:p>
            <a:br>
              <a:rPr lang="en-IN" dirty="0">
                <a:solidFill>
                  <a:schemeClr val="accent2"/>
                </a:solidFill>
                <a:latin typeface="Apple Braille Pinpoint 8 Dot" pitchFamily="2" charset="0"/>
              </a:rPr>
            </a:br>
            <a:r>
              <a:rPr lang="en-IN" u="sng" dirty="0">
                <a:solidFill>
                  <a:schemeClr val="accent2"/>
                </a:solidFill>
                <a:latin typeface="+mj-lt"/>
              </a:rPr>
              <a:t>Observation:</a:t>
            </a:r>
          </a:p>
          <a:p>
            <a:r>
              <a:rPr lang="en-IN" dirty="0">
                <a:solidFill>
                  <a:schemeClr val="accent2"/>
                </a:solidFill>
                <a:latin typeface="+mj-lt"/>
              </a:rPr>
              <a:t>After checking all the features for outlier presence we’ve got only one feature which is </a:t>
            </a:r>
            <a:r>
              <a:rPr lang="en-IN" dirty="0" err="1">
                <a:solidFill>
                  <a:schemeClr val="accent2"/>
                </a:solidFill>
                <a:latin typeface="+mj-lt"/>
              </a:rPr>
              <a:t>Annual_Premium</a:t>
            </a:r>
            <a:r>
              <a:rPr lang="en-IN" dirty="0">
                <a:solidFill>
                  <a:schemeClr val="accent2"/>
                </a:solidFill>
                <a:latin typeface="+mj-lt"/>
              </a:rPr>
              <a:t>. But it is general to have outlier for annual premium as according to company’s policy scheme so we didn’t remove outlier in this case. </a:t>
            </a:r>
          </a:p>
        </p:txBody>
      </p:sp>
      <p:sp>
        <p:nvSpPr>
          <p:cNvPr id="50179" name="AutoShape 3" descr="data:image/png;base64,iVBORw0KGgoAAAANSUhEUgAAAWAAAAEcCAYAAAD5gW72AAAABHNCSVQICAgIfAhkiAAAAAlwSFlzAAALEgAACxIB0t1+/AAAADh0RVh0U29mdHdhcmUAbWF0cGxvdGxpYiB2ZXJzaW9uMy4yLjIsIGh0dHA6Ly9tYXRwbG90bGliLm9yZy+WH4yJAAAc1klEQVR4nO3deZhcVZ3/8feXdDoLEZPuJAyEhIZpMhCMwxIQx2UCBCSLZAb5PT9QTGf0JyPzmITACCJR0oIzKhqE4AI6yLjiCIxASIdhCYgLS0eChk1bjQkRDDRrgEkM+f7+OKea29VVlapOVZ/uzuf1PPVU1bmnzjn31u1P3TpVddvcHRER6Xt7pB6AiMjuSgEsIpKIAlhEJBEFsIhIIgpgEZFEFMAiIokogPs5M2syMzeza1OPJSeO5+4y686P9efXdlQDm5ldG7dTU6as3z33Ul0K4ATM7GAzW25m68zsRTPbZmZ/MrNbzezDZjYs9Rh3F2Y22cy+YmaPm9kWM3vFzJ4ws6+a2d9UsZ+lMUynV6tNGfjqUg9gd2NmnwYuIrz4/QL4T2ALsDcwHfgmcBYwLdEQq+2/gfuAp1IPJJ+ZLQSWEZ6Le4AVgANHAh8FzjSzc9z9ikRD3AQcAryYqH+pMQVwHzKzTwKtwEbg/7j7/QXqzAHO7eux1Yq7v0g/DBAzmwdcDjwH/KO7/yRv+buAHwOXm9nz7v6dvh6ju/8FeLyv+5U+5O669MEFaAK2xctbdlJ3WN7jHLg23r4OeBb4X6AdmFOindOB1cALsf5jwJJs+3n1DwauAdYDW4HNwL3AWXn1HLi7wOM/DuwAfgY0xLL5sf78vLrr42VP4FJgQ+yzAzgfsALtG7AIeDSuzybgSuDNufbKfC7eRAheB95Tot5JsU4n8KZMecF1KrZ94ti80CVT59pY1lTouS/Qx0jgAmAt8ArhXdQvgNML1J0e21kKHA3cmln/pljnrcAPMs/9M8AvgS8DQ1P//QzWi46A+84/AUOB69x9XamK7r61QPH+wAPA74HvAA3A/wVuMrMZ7r46W9nMrol9PgncQAjhY4CLgePN7AR3356pPxv4ETAMWEX4YxwN/C1wHvC1YuM1sz0If6gLgBuBD7j7/5Zax2gocBuwL9AGbAf+AfgcMJzwbiHrK4TpmT8BVxNezE4mhMpQ4C9l9AlwKjAGeMDdbytWyd1XmdmDwFHxMd8qs/18Xyas198TppzW97IdAMxsNHAXcDghJK8hTKO8B/i+mR3q7ksKPPTthND+aXzMWGCbmb0VuJ8QyDcDfwD2ApqBfyG8aJe7baUSqV8BdpcLcCdhB/9/FT6uiTeOmC7KW/aeWL4yr3x+LL8RGJG3bGlctihTNpYwTbAN+PsCY9gv737XER4hKG+IZcuBPYqMZX5e+frc2LNjBMYTXixeIHPkBbwr1n8CGJ0prwd+EpetL3Ob/kes/9ky6n421v3mztap0PYpsN2nF3nMtZR5BJype15e+XDCi+cO4LBM+fTMPvTPBfr+Ulw2t8CyMfnPqS7Vu+hbEH1nn3j9ZC8f/0fgkmyBh6O3DYQjwKxFhKPJD7n7a3nLLia8pf5ApqyFcMTzNXe/J79jdy84ZjNrAO4A/hE4390XuPuOstcoWJgdo7tvBm4iTCtkv4XQEq8/6+4vZOpvIxzVVSL3XGwso26uzr4V9lETZtYInAG0u/sXsss8vOs4nzBV8/4CD1/r7leVaD5/X8Hdn+/Fcypl0hTEwLHW3V8vUL6R8NYSADMbSZg2eBY428wKtbWV8Ol6zjHxuq2C8exNmOs9EDjD3b9fwWNzXnT3jgLludAbkyk7PF7/tED9+wgvOLuDo4AhgJvZ0gLLh8brQwose6BImz8kvGj/2MyuJ7yo/szdf7eLY5WdUAD3nacIfxQTevn4F4qUb6f797nHEI6AxhG+7laO0fF6UwXj+SvCUfOTFA7FcpRaJwhBk/PmeP3n/Mru/rqZdVbQ79PxemIZdXN1/lRB+7XUGK+PipdiRhUoe7pAGe7+QPzWx4WEue4PApjZE0Cru/+g98OVUjQF0XdyIXV8jfvJfeXrIXe3UpfMY3JBWMmLw8OEaYEJwE/M7MAqjL2Ul+L13vkLzGwIbwRTOXLPxYwy6ubq/CxTlntL3uMAJn5AVku55/eynTy/xxZ4bNH/vuDuv3D3OYQX8HcQpqr2JnyoV852kl5QAPedbxE+SX6fmU0pVXFXfgnn7luAR4BD4xxtOe6L1zMr7Ou7wGmE+dGfmNnkSh5foYfi9TsLLDuGyt7NXU940TnazE4oVikuO5rwla3rM4uej9eFjqCL/YAmN300pMjycj1AeAF41y62U5C7b3X3n7v7p4GFsXhuLfoSBXCfcff1hE/C64FbzazgH6qZnURlc7GFLIv9XFPoiMzMxpjZEZmi/yQcYZ5lZu8uUH+/Yh25+/WEt61jgXvM7NBdHHsx347XF5pZbjoCM6sH/q2Shtz9Jd74scv3zewd+XXM7O+A3Lz2Ynd/ObO4nRCC749z7rnHNADdPhjLyE2RTKpkrAXGvhn4HjDNzD4Vj/7zx/7XZnZAuW2a2d+Z2YgCi3LvNl7t3WhlZzQH3Ifc/d/MrI4wN/ugmf2c8Mec+ynyu4GDYtmu9HONmR1J+A7n78ws922JBuCA2M+3CD+3xd2fNbP3E47yVptZG/ArwhzvWwlHekX/oN39ZjObS/jZ8d3xe8kP78o6FOjjHjO7GjgTeMTMbiC8o3gv4W35n3hjaqCc9nIvTl8A7o0nF1rDGz9FPja2d7a7fzvvsU+Z2fcIc6VrzexWwraaRfhK3OH0tDq29+9m9hbiUbS7X1Kg7s58jLCffAb4oJn9lDA3vi/hc4ajCD/C+UOZ7Z0HHGdm98bHbAEOJbwjep7wnWuphdTfg9sdL4Q/kuXAOsKR5zbCh3RtwIcp8ku4Im3dTeYXVXnL5hDOb7A59vE04S3sJcDBBeofSjjS3BTr/5lwjoQz8+oV+yXcdOBlwlv2o2LZfEr8Eq7IuJdS4DuzhHdsiwk/z91KCN2vED6ge5nwTZFKn4uDCT8yeYJwpPcq8JtY1mMbZR43jPALvifjtuogfB2ursT2OYPwy7XX2PVfwtUTgvjnhBegrYQX2TuBs4HGvOfFgaVF1uVEwgvyo7GtV+L2uALYP/Xfy2C+WHwCRAYsMzuIEJrXufvpqccjUi7NAcuAYWZ/FX/2nC0bSfipL4QpEJEBQ3PAMpCcDZwe52ufInwX+XhgP8L0zY/SDU2kcgpgGUhuJ/zK70TCB4rbCVMPVwBfds2nyQCjOWARkUQqOgIeO3asNzU11WgoIiKD05o1a55193H55RUFcFNTE+3tu/QVVRGR3Y6Z/bFQub4FISKSiAJYRCQRBbCISCIKYBGRRBTAIiKJKIBFRBJRAIuIJKIAFhFJRAEsIpKIAlhEJBEFsIhIIgpgEZFEFMAiIokogEVEElEAi4gkogAWEUlEASwikogCWEQkEQWwiEgi/fLf0i9fvpyOjo6u+5s2bQJgwoQJ3eo1NzezYMGCPh2biEi19MsA7ujoYO26x3h9ZAMAQ159EYCnt74x3CGvPpdkbCIi1dIvAxjg9ZENvHbwLABGPL4SoOt+tkxEZKDSHLCISCIKYBGRRBTAIiKJKIBFRBJRAIuIJKIAFhFJRAEsIpKIAlhEJBEFsIhIIgpgEZFEFMAiIokogEVEElEAi4gkogAWEUlEASwikogCWEQkEQWwiEgiCmARkUQUwCIiiSiARUQSUQCLiCSiABYRSUQBLCKSiAJYRCQRBbCISCIKYBGRRBTAIiKJKIBFRBJRAIuIJKIAFhFJRAEsIpKIAlhEJBEFsIhIIgpgEZFEFMAiIokogEVEElEAi4gkogAWEUlEASwikogCWEQkEQWwiEgifRLAy5cvZ/ny5X3RVb8eg4hIVl1fdNLR0dEX3fT7MYiIZGkKQkQkEQWwiEgiCmARkUQUwCIiiSiARUQSUQCLiCSiABYRSUQBLCKSiAJYRCQRBbCISCIKYBGRRBTAIiKJKIBFRBJRAIuIJKIAFhFJRAEsIpKIAlhEJBEFsIhIIgpgEZFEFMAiIokogEVEElEAi4gkogAWEUlEASwikogCWEQkEQWwiEgiCmARkUQUwCIiiSiARUQSUQCLiCSiABYRSUQBLCKSiAJYRCQRBbCISCIKYBGRRBTAIiKJKIBFRBJRAIuIJFKXegB95eGHHwZg+vTpaQeyC0aPHs3WrVt53/vex3e/+92CdWbPns2tt97ao3zatGm0t7czZ84cNmzYwMKFC2ltbWXjxo0AzJo1i5UrVzJ+/HjGjh3LOeecw5e+9CVeeeUVNmzYAMCkSZO47LLLAGhtbeX444/nsssu45RTTuHGG29k/PjxbN68meHDh3PllVfS3NxMR0cHCxcuZMyYMWzatIn6+np27NjB9u3bOffcc9lnn334+Mc/zsSJExk1ahQXX3wxjY2N3HXXXXzmM5+hvr6er371qzQ3N3dbn87OTi644AI2btzI8uXLeyzP19nZSWtrK29729v4xje+wbhx43jppZdwd7Zt28awYcPYd999GTFiBBdffDEAn/rUp9i2bRvPPfcczz33HA0NDYwdO5YhQ4ZwySWX0NjY2KP9iy66iMbGRq644gpuvPFG9tprL15++WW++MUv0tTUxLnnnsuGDRu49NJLOfLII0uOObcNLrroIo499tiSdUvp6Ohg0aJFtLa2cs011+DuPcZfTfnbolzt7e2cd955O9022faBon31dhz5qvU8FGLuXnbladOmeXt7e8WdLFq0CIDLL7+87Pprfv9nXjt4FgAjHl8J0HU/V3bkgXuX3eZADt5qMzP2339/1q9fX7ROU1NTweVz587F3bnlllsAKLb/NDU1ce211zJ//vyi/ZgZe+65J1u2bOnW/uLFi5kxYwbbt2/v1lbWsmXLuPnmm4suz7ds2TJuueWWouMttI659ovVWbx4cY/2Tz75ZBYvXtxjfxs1ahTHHXdcV5ujRo1ixYoVJceR2wZ1dXXccccdOx13MbnnYNSoUV3bOn/81ZS/Lco1Z84ctmzZstNtk20/ty8W6qu348hXjefBzNa4+7T88t1iCkLh2527lwxfoOjyFStW0NbWhruXDLP169ezevXqkv24e7fwBWhra+Omm27qCt9cWx0dHV33Ozs7aWtrK7o8X2dnJ6tWrSorfAFWrlzZrf1C2tra6Ozs7NH+qlWr+PznP9+j/pYtW7petHL316xZU7T9u+66q2sbbN++ndWrV5c19nwdHR1dz0F2W2fHX03526LcPtrb27vGV2rbZNtva2sr2ldvx5GvWs9DMX1yBHzqqafy2muv7fRtYk5HRwcvb3NeOew0oPAR8J5rr+NN9VZWm7npB6kOMysrzOrq6roFabltQ88j6+xRbvbot9DyfMuWLWPlypUVj2Vn48wdWWXbr2SdSx3pZd8BAL0++ir2DiQ7/mrK3xazZ88uq4/c0W9OsW2TbT+7r+T31dtx5KvW89DrI2AzO9PM2s2s/Zlnnqm4Yxl8yn3R7k3gFTuyzoZIoT+AUkfad9xxR1XDF8I4b7/99h7tV9JP/tF/Vn47vR1/se2SHX815W+LcvvI3xbFtk22/ey+kt9Xb8eRr1rPQzE7/RDO3a8GroZwBNybTiZMmABUPgdcyo7he9Fc5hywpiCqK9URcM6MGTMKHgEXM2PGjJocAZ9wwgk92q/0CLiY/Hbq6nr3eXmxufzs+Kspf1uU20d2fjp3f2ft5x8BZ/vq7TjyVet5KGa3mAOW6hkyZEjZO+GFF15YcftDhw7l7LPP7lG+ZMmSrtstLS0MHTq06PJ8LS0t7LFH+bv60KFDe7RfqM68efN6tD9kyBBmzpxZ8DG5wMhpbW0t2v4nP/nJbvd7sy2h+HbJjr+a8rdFuX0sXbq02/1i2ybbfvZ5yu+rt+PIV63noZjdIoDvvvvu1EPoV8ys5BEjFD+inDNnDjNnzsTMegRK/uOPPfbYkv2YWY8jnZkzZzJ37txuId/U1NRtrr+xsbFbyOUvz9fY2MhJJ51UcrxZs2bNKhqi2XHmvtqUbf+kk07i/PPP71F/1KhRvPe97+12v9RXrY477riubVBXV9frrz81Nzd3PQfZbZ0dfzXlb4ty+5g2bVrX+Eptm2z7M2fOLNpXb8eRr1rPQzG7RQAPFqNHj2bEiBGcccYZRevMnj27YPm0aWH+f86cOUydOpUlS5YwceLEruWzZoUPOMePH8+UKVNYsmQJhxxyCJMmTeqqM2nSJObNm0dLSwtTp07tOlI95ZRTuh4LMHz48K4jryVLljBy5Miuaaj6+vquHfqcc85h6dKlmBmTJk1iypQpXUcquSOP+vr6gkdxLS0tTJ48mREjRpQ8+s3Wnzp1Kh/5yEcAGDduHMOGDaO+vh6AYcOGccABB3SNoaWlhSlTptDc3ExDQwMADQ0NTJ48mUMOOaTHEVWu/Vx5bpvstddemBmtra20tLTQ1NTEHnvsUfLoNye3DXb1qGvJkiXsueeeLF26lClTphQcfzXlb4tyLV26tKxtk22/VF+9HUe+aj0Phew23wOudAwiItWyW38PWESkP1IAi4gkogAWEUlEASwikogCWEQkEQWwiEgiCmARkUQUwCIiiSiARUQSUQCLiCSiABYRSUQBLCKSiAJYRCQRBbCISCIKYBGRRBTAIiKJKIBFRBJRAIuIJKIAFhFJRAEsIpKIAlhEJBEFsIhIIgpgEZFEFMAiIokogEVEElEAi4gkogAWEUlEASwikogCWEQkEQWwiEgiCmARkUQUwCIiiSiARUQSUQCLiCSiABYRSUQBLCKSiAJYRCQRBbCISCJ1fdFJc3NzX3TT78cgIpLVJwG8YMGCvuim349BRCRLUxAiIokogEVEElEAi4gkogAWEUlEASwikogCWEQkEQWwiEgiCmARkUQUwCIiiSiARUQSUQCLiCSiABYRSUQBLCKSiAJYRCQRBbCISCIKYBGRRBTAIiKJKIBFRBJRAIuIJKIAFhFJRAEsIpKIAlhEJBEFsIhIIgpgEZFEFMAiIokogEVEElEAi4gkogAWEUlEASwikogCWEQkEQWwiEgiCmARkUQUwCIiiSiARUQSUQCLiCSiABYRSUQBLCKSiAJYRCQRBbCISCIKYBGRROpSD6CYIa8+x4jHV8bbnQBd93PLYe8UQxMRqYp+GcDNzc3d7m/atB2ACROygbt3j3oiIgNJvwzgBQsWpB6CiEjNaQ5YRCQRBbCISCIKYBGRRBTAIiKJKIBFRBJRAIuIJKIAFhFJRAEsIpKIAlhEJBEFsIhIIgpgEZFEFMAiIokogEVEElEAi4gkogAWEUlEASwikogCWEQkEQWwiEgiCmARkUQUwCIiiZi7l1/Z7BngjxX2MRZ4tsLHDDRax4FvsK8faB1T2t/dx+UXVhTAvWFm7e4+raadJKZ1HPgG+/qB1rE/0hSEiEgiCmARkUT6IoCv7oM+UtM6DnyDff1A69jv1HwOWERECtMUhIhIIgpgEZFEahrAZnaSmT1hZh1m9ola9tUbZnaNmW02s3WZsgYzu93Mfhuvx8RyM7Mr4rr8ysyOyDymJdb/rZm1ZMqPNLNfx8dcYWZWqo8areNEM1ttZo+a2SNmtmgwraeZDTezB8zs4bh+rbH8ADO7P47ph2ZWH8uHxfsdcXlTpq0LYvkTZvaeTHnB/bhYH7ViZkPM7CEzWzEY19HM1sf9aK2ZtceyQbGfFuXuNbkAQ4DfAQcC9cDDwJRa9dfLMb4bOAJYlyn7AvCJePsTwOfj7VlAG2DAMcD9sbwB+H28HhNvj4nLHoh1LT52Zqk+arSO+wBHxNtvAn4DTBks6xn7HBVvDwXuj2P5L+C0WP514Kx4+1+Ar8fbpwE/jLenxH10GHBA3HeHlNqPi/VRw+fyHOD7wIpS/Q/UdQTWA2PzygbFflp0nWu4Md8O3Ja5fwFwQV+tWAXjbKJ7AD8B7BNv7wM8EW9fBZyeXw84HbgqU35VLNsHeDxT3lWvWB99tL43AScMxvUERgK/BN5G+DVUXf6+CNwGvD3erov1LH//zNUrth/HxxTso0brth9wJ3AcsKJU/wN4HdfTM4AH3X6avdRyCmICsDFz/8lY1t/t7e5PxdtPA3vH28XWp1T5kwXKS/VRU/Gt6OGEo8RBs57xrflaYDNwO+Fo7gV3315gTF3rEZe/CDRS+Xo3luijFr4MnAfsiPdL9T9Q19GB/zGzNWZ2ZiwbNPtpIXV91dFA5O5uZjX9nl5f9AFgZqOAG4Cz3f2lOP3VZ2OoZR/u/jpwmJmNBv4bOLgW/aRiZnOAze6+xsympx5PDb3T3TeZ2XjgdjN7PLtwoO+nhdTyCHgTMDFzf79Y1t/92cz2AYjXm2N5sfUpVb5fgfJSfdSEmQ0lhO/33P3GnYxhwK6nu78ArCa8VR5tZrkDjOyYutYjLn8z0Enl691Zoo9qewdwspmtB64jTENcXqL/gbiOuPumeL2Z8EJ6NINwP82qZQA/CBwUP0WtJ3wYcHMN+6uWm4HcJ6cthDnTXPm8+OnrMcCL8W3LbcCJZjYmfnp6ImGe7CngJTM7Jn7aOi+vrUJ9VF3s+z+Ax9x9WWbRoFhPMxsXj3wxsxGE+e3HCEF8apH1y43pVOAuD5N/NwOnxW8QHAAcRPjQpuB+HB9TrI+qcvcL3H0/d2+K/d/l7h8YTOtoZnua2Ztytwn71zoGyX5aVC0nmAmfVP6GMCd3YV9NbFcwvh8ATwF/IcwJfZgw73Un8FvgDqAh1jXgK3Fdfg1My7TzIaAjXv4pUz6NsBP9DriSN355WLCPGq3jOwlza78C1sbLrMGynsBbgYfi+q0DPh3LDySESwfwI2BYLB8e73fE5Qdm2rowrsMTxE/IS+3Hxfqo8T47nTe+BTFo1jH283C8PJIbw2DZT4td9FNkEZFE9Es4EZFEFMAiIokogEVEElEAi4gkogAWEUlEASwikogCWMpiZv9gZm5mffoz33iKwrEllr8eT1+4zsx+ZGYjazCGj5rZvGq3K6IAlnKdDvw0Xvcnr7n7Ye7+FmAb8NHswszPaHvN3b/u7t/e1XZE8imAZafiiXzeSfil4GmxbLqZ3W1m15vZ42b2vcwJrtebWauZ/TKeAPvgWL7UzP410+66eIY2zOzH8SxYj2TOhFWpe4HmOLZ7zexm4NF4trRLzexBCyfv/ufMOtxjZjeZ2e/N7HNm9gELJ3j/tZn9df644zpPi7fHxvMzYGbz4zrcHtf/Y2Z2joUTqN9nZg29XCcZxBTAUo65wCp3/w3QaWZHxvLDgbMJJ/o+kHDSmJxn3f0I4GvAv7JzH3L3Iwk/F11oZo2VDDAe6c4k/CwVwon2F7n7ZMILx4vufhRwFPCReC4EgL8lHDUfAnwQmOzuRwPfBBZUMgbgLcApsY/PAq+6++HALwjnHhDpRgEs5TidcBYu4nVuGuIBd3/S3XcQzjHRlHlM7qxra/LKi1loZg8D9xHOZnVQmWMbYeFcwO3ABsKJh3Jj+0O8fSLhxC1rCedCbsy0/6C7P+XuWwnnCPifWP7rMsedtdrdX3b3Zwjn4L1lF9qS3YDOBywlxbfOxwFTLZwndQjh5D63AlszVV+n+/60tUD5drq/6A+PfUwHZhD+i8OrZnZ3blkZXnP3w/LGDPBKtghY4O635dWbnrcOOzL3d1D47yO7DvljrLQt2c3pCFh25lTgO+6+v7s3uftE4A/Au3rR1nrC1AAW/olibhrgzcDzMXwPJvzfrmq6DTjLwnmRMbPJ8ZSHvbEeyE3BnFqinshOKYBlZ04nnBw76wZ6922IG4AGM3sE+Bjh9IcAq4A6M3sM+BxhGqKavgk8CvzSwn/AvoreH5F+kRDmDwFFvx4nUg6djlJEJBEdAYuIJKIPBqTfi19Ju7PAouPdvbOvxyNSLZqCEBFJRFMQIiKJKIBFRBJRAIuIJKIAFhFJ5P8DmaPi59mkQR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81" name="AutoShape 5" descr="data:image/png;base64,iVBORw0KGgoAAAANSUhEUgAAAWAAAAEcCAYAAAD5gW72AAAABHNCSVQICAgIfAhkiAAAAAlwSFlzAAALEgAACxIB0t1+/AAAADh0RVh0U29mdHdhcmUAbWF0cGxvdGxpYiB2ZXJzaW9uMy4yLjIsIGh0dHA6Ly9tYXRwbG90bGliLm9yZy+WH4yJAAAc1klEQVR4nO3deZhcVZ3/8feXdDoLEZPuJAyEhIZpMhCMwxIQx2UCBCSLZAb5PT9QTGf0JyPzmITACCJR0oIzKhqE4AI6yLjiCIxASIdhCYgLS0eChk1bjQkRDDRrgEkM+f7+OKea29VVlapOVZ/uzuf1PPVU1bmnzjn31u1P3TpVddvcHRER6Xt7pB6AiMjuSgEsIpKIAlhEJBEFsIhIIgpgEZFEFMAiIokogPs5M2syMzeza1OPJSeO5+4y686P9efXdlQDm5ldG7dTU6as3z33Ul0K4ATM7GAzW25m68zsRTPbZmZ/MrNbzezDZjYs9Rh3F2Y22cy+YmaPm9kWM3vFzJ4ws6+a2d9UsZ+lMUynV6tNGfjqUg9gd2NmnwYuIrz4/QL4T2ALsDcwHfgmcBYwLdEQq+2/gfuAp1IPJJ+ZLQSWEZ6Le4AVgANHAh8FzjSzc9z9ikRD3AQcAryYqH+pMQVwHzKzTwKtwEbg/7j7/QXqzAHO7eux1Yq7v0g/DBAzmwdcDjwH/KO7/yRv+buAHwOXm9nz7v6dvh6ju/8FeLyv+5U+5O669MEFaAK2xctbdlJ3WN7jHLg23r4OeBb4X6AdmFOindOB1cALsf5jwJJs+3n1DwauAdYDW4HNwL3AWXn1HLi7wOM/DuwAfgY0xLL5sf78vLrr42VP4FJgQ+yzAzgfsALtG7AIeDSuzybgSuDNufbKfC7eRAheB95Tot5JsU4n8KZMecF1KrZ94ti80CVT59pY1lTouS/Qx0jgAmAt8ArhXdQvgNML1J0e21kKHA3cmln/pljnrcAPMs/9M8AvgS8DQ1P//QzWi46A+84/AUOB69x9XamK7r61QPH+wAPA74HvAA3A/wVuMrMZ7r46W9nMrol9PgncQAjhY4CLgePN7AR3356pPxv4ETAMWEX4YxwN/C1wHvC1YuM1sz0If6gLgBuBD7j7/5Zax2gocBuwL9AGbAf+AfgcMJzwbiHrK4TpmT8BVxNezE4mhMpQ4C9l9AlwKjAGeMDdbytWyd1XmdmDwFHxMd8qs/18Xyas198TppzW97IdAMxsNHAXcDghJK8hTKO8B/i+mR3q7ksKPPTthND+aXzMWGCbmb0VuJ8QyDcDfwD2ApqBfyG8aJe7baUSqV8BdpcLcCdhB/9/FT6uiTeOmC7KW/aeWL4yr3x+LL8RGJG3bGlctihTNpYwTbAN+PsCY9gv737XER4hKG+IZcuBPYqMZX5e+frc2LNjBMYTXixeIHPkBbwr1n8CGJ0prwd+EpetL3Ob/kes/9ky6n421v3mztap0PYpsN2nF3nMtZR5BJype15e+XDCi+cO4LBM+fTMPvTPBfr+Ulw2t8CyMfnPqS7Vu+hbEH1nn3j9ZC8f/0fgkmyBh6O3DYQjwKxFhKPJD7n7a3nLLia8pf5ApqyFcMTzNXe/J79jdy84ZjNrAO4A/hE4390XuPuOstcoWJgdo7tvBm4iTCtkv4XQEq8/6+4vZOpvIxzVVSL3XGwso26uzr4V9lETZtYInAG0u/sXsss8vOs4nzBV8/4CD1/r7leVaD5/X8Hdn+/Fcypl0hTEwLHW3V8vUL6R8NYSADMbSZg2eBY428wKtbWV8Ol6zjHxuq2C8exNmOs9EDjD3b9fwWNzXnT3jgLludAbkyk7PF7/tED9+wgvOLuDo4AhgJvZ0gLLh8brQwose6BImz8kvGj/2MyuJ7yo/szdf7eLY5WdUAD3nacIfxQTevn4F4qUb6f797nHEI6AxhG+7laO0fF6UwXj+SvCUfOTFA7FcpRaJwhBk/PmeP3n/Mru/rqZdVbQ79PxemIZdXN1/lRB+7XUGK+PipdiRhUoe7pAGe7+QPzWx4WEue4PApjZE0Cru/+g98OVUjQF0XdyIXV8jfvJfeXrIXe3UpfMY3JBWMmLw8OEaYEJwE/M7MAqjL2Ul+L13vkLzGwIbwRTOXLPxYwy6ubq/CxTlntL3uMAJn5AVku55/eynTy/xxZ4bNH/vuDuv3D3OYQX8HcQpqr2JnyoV852kl5QAPedbxE+SX6fmU0pVXFXfgnn7luAR4BD4xxtOe6L1zMr7Ou7wGmE+dGfmNnkSh5foYfi9TsLLDuGyt7NXU940TnazE4oVikuO5rwla3rM4uej9eFjqCL/YAmN300pMjycj1AeAF41y62U5C7b3X3n7v7p4GFsXhuLfoSBXCfcff1hE/C64FbzazgH6qZnURlc7GFLIv9XFPoiMzMxpjZEZmi/yQcYZ5lZu8uUH+/Yh25+/WEt61jgXvM7NBdHHsx347XF5pZbjoCM6sH/q2Shtz9Jd74scv3zewd+XXM7O+A3Lz2Ynd/ObO4nRCC749z7rnHNADdPhjLyE2RTKpkrAXGvhn4HjDNzD4Vj/7zx/7XZnZAuW2a2d+Z2YgCi3LvNl7t3WhlZzQH3Ifc/d/MrI4wN/ugmf2c8Mec+ynyu4GDYtmu9HONmR1J+A7n78ws922JBuCA2M+3CD+3xd2fNbP3E47yVptZG/ArwhzvWwlHekX/oN39ZjObS/jZ8d3xe8kP78o6FOjjHjO7GjgTeMTMbiC8o3gv4W35n3hjaqCc9nIvTl8A7o0nF1rDGz9FPja2d7a7fzvvsU+Z2fcIc6VrzexWwraaRfhK3OH0tDq29+9m9hbiUbS7X1Kg7s58jLCffAb4oJn9lDA3vi/hc4ajCD/C+UOZ7Z0HHGdm98bHbAEOJbwjep7wnWuphdTfg9sdL4Q/kuXAOsKR5zbCh3RtwIcp8ku4Im3dTeYXVXnL5hDOb7A59vE04S3sJcDBBeofSjjS3BTr/5lwjoQz8+oV+yXcdOBlwlv2o2LZfEr8Eq7IuJdS4DuzhHdsiwk/z91KCN2vED6ge5nwTZFKn4uDCT8yeYJwpPcq8JtY1mMbZR43jPALvifjtuogfB2ursT2OYPwy7XX2PVfwtUTgvjnhBegrYQX2TuBs4HGvOfFgaVF1uVEwgvyo7GtV+L2uALYP/Xfy2C+WHwCRAYsMzuIEJrXufvpqccjUi7NAcuAYWZ/FX/2nC0bSfipL4QpEJEBQ3PAMpCcDZwe52ufInwX+XhgP8L0zY/SDU2kcgpgGUhuJ/zK70TCB4rbCVMPVwBfds2nyQCjOWARkUQqOgIeO3asNzU11WgoIiKD05o1a55193H55RUFcFNTE+3tu/QVVRGR3Y6Z/bFQub4FISKSiAJYRCQRBbCISCIKYBGRRBTAIiKJKIBFRBJRAIuIJKIAFhFJRAEsIpKIAlhEJBEFsIhIIgpgEZFEFMAiIokogEVEElEAi4gkogAWEUlEASwikogCWEQkEQWwiEgi/fLf0i9fvpyOjo6u+5s2bQJgwoQJ3eo1NzezYMGCPh2biEi19MsA7ujoYO26x3h9ZAMAQ159EYCnt74x3CGvPpdkbCIi1dIvAxjg9ZENvHbwLABGPL4SoOt+tkxEZKDSHLCISCIKYBGRRBTAIiKJKIBFRBJRAIuIJKIAFhFJRAEsIpKIAlhEJBEFsIhIIgpgEZFEFMAiIokogEVEElEAi4gkogAWEUlEASwikogCWEQkEQWwiEgiCmARkUQUwCIiiSiARUQSUQCLiCSiABYRSUQBLCKSiAJYRCQRBbCISCIKYBGRRBTAIiKJKIBFRBJRAIuIJKIAFhFJRAEsIpKIAlhEJBEFsIhIIgpgEZFEFMAiIokogEVEElEAi4gkogAWEUlEASwikogCWEQkEQWwiEgifRLAy5cvZ/ny5X3RVb8eg4hIVl1fdNLR0dEX3fT7MYiIZGkKQkQkEQWwiEgiCmARkUQUwCIiiSiARUQSUQCLiCSiABYRSUQBLCKSiAJYRCQRBbCISCIKYBGRRBTAIiKJKIBFRBJRAIuIJKIAFhFJRAEsIpKIAlhEJBEFsIhIIgpgEZFEFMAiIokogEVEElEAi4gkogAWEUlEASwikogCWEQkEQWwiEgiCmARkUQUwCIiiSiARUQSUQCLiCSiABYRSUQBLCKSiAJYRCQRBbCISCIKYBGRRBTAIiKJKIBFRBJRAIuIJFKXegB95eGHHwZg+vTpaQeyC0aPHs3WrVt53/vex3e/+92CdWbPns2tt97ao3zatGm0t7czZ84cNmzYwMKFC2ltbWXjxo0AzJo1i5UrVzJ+/HjGjh3LOeecw5e+9CVeeeUVNmzYAMCkSZO47LLLAGhtbeX444/nsssu45RTTuHGG29k/PjxbN68meHDh3PllVfS3NxMR0cHCxcuZMyYMWzatIn6+np27NjB9u3bOffcc9lnn334+Mc/zsSJExk1ahQXX3wxjY2N3HXXXXzmM5+hvr6er371qzQ3N3dbn87OTi644AI2btzI8uXLeyzP19nZSWtrK29729v4xje+wbhx43jppZdwd7Zt28awYcPYd999GTFiBBdffDEAn/rUp9i2bRvPPfcczz33HA0NDYwdO5YhQ4ZwySWX0NjY2KP9iy66iMbGRq644gpuvPFG9tprL15++WW++MUv0tTUxLnnnsuGDRu49NJLOfLII0uOObcNLrroIo499tiSdUvp6Ohg0aJFtLa2cs011+DuPcZfTfnbolzt7e2cd955O9022faBon31dhz5qvU8FGLuXnbladOmeXt7e8WdLFq0CIDLL7+87Pprfv9nXjt4FgAjHl8J0HU/V3bkgXuX3eZADt5qMzP2339/1q9fX7ROU1NTweVz587F3bnlllsAKLb/NDU1ce211zJ//vyi/ZgZe+65J1u2bOnW/uLFi5kxYwbbt2/v1lbWsmXLuPnmm4suz7ds2TJuueWWouMttI659ovVWbx4cY/2Tz75ZBYvXtxjfxs1ahTHHXdcV5ujRo1ixYoVJceR2wZ1dXXccccdOx13MbnnYNSoUV3bOn/81ZS/Lco1Z84ctmzZstNtk20/ty8W6qu348hXjefBzNa4+7T88t1iCkLh2527lwxfoOjyFStW0NbWhruXDLP169ezevXqkv24e7fwBWhra+Omm27qCt9cWx0dHV33Ozs7aWtrK7o8X2dnJ6tWrSorfAFWrlzZrf1C2tra6Ozs7NH+qlWr+PznP9+j/pYtW7petHL316xZU7T9u+66q2sbbN++ndWrV5c19nwdHR1dz0F2W2fHX03526LcPtrb27vGV2rbZNtva2sr2ldvx5GvWs9DMX1yBHzqqafy2muv7fRtYk5HRwcvb3NeOew0oPAR8J5rr+NN9VZWm7npB6kOMysrzOrq6roFabltQ88j6+xRbvbot9DyfMuWLWPlypUVj2Vn48wdWWXbr2SdSx3pZd8BAL0++ir2DiQ7/mrK3xazZ88uq4/c0W9OsW2TbT+7r+T31dtx5KvW89DrI2AzO9PM2s2s/Zlnnqm4Yxl8yn3R7k3gFTuyzoZIoT+AUkfad9xxR1XDF8I4b7/99h7tV9JP/tF/Vn47vR1/se2SHX815W+LcvvI3xbFtk22/ey+kt9Xb8eRr1rPQzE7/RDO3a8GroZwBNybTiZMmABUPgdcyo7he9Fc5hywpiCqK9URcM6MGTMKHgEXM2PGjJocAZ9wwgk92q/0CLiY/Hbq6nr3eXmxufzs+Kspf1uU20d2fjp3f2ft5x8BZ/vq7TjyVet5KGa3mAOW6hkyZEjZO+GFF15YcftDhw7l7LPP7lG+ZMmSrtstLS0MHTq06PJ8LS0t7LFH+bv60KFDe7RfqM68efN6tD9kyBBmzpxZ8DG5wMhpbW0t2v4nP/nJbvd7sy2h+HbJjr+a8rdFuX0sXbq02/1i2ybbfvZ5yu+rt+PIV63noZjdIoDvvvvu1EPoV8ys5BEjFD+inDNnDjNnzsTMegRK/uOPPfbYkv2YWY8jnZkzZzJ37txuId/U1NRtrr+xsbFbyOUvz9fY2MhJJ51UcrxZs2bNKhqi2XHmvtqUbf+kk07i/PPP71F/1KhRvPe97+12v9RXrY477riubVBXV9frrz81Nzd3PQfZbZ0dfzXlb4ty+5g2bVrX+Eptm2z7M2fOLNpXb8eRr1rPQzG7RQAPFqNHj2bEiBGcccYZRevMnj27YPm0aWH+f86cOUydOpUlS5YwceLEruWzZoUPOMePH8+UKVNYsmQJhxxyCJMmTeqqM2nSJObNm0dLSwtTp07tOlI95ZRTuh4LMHz48K4jryVLljBy5Miuaaj6+vquHfqcc85h6dKlmBmTJk1iypQpXUcquSOP+vr6gkdxLS0tTJ48mREjRpQ8+s3Wnzp1Kh/5yEcAGDduHMOGDaO+vh6AYcOGccABB3SNoaWlhSlTptDc3ExDQwMADQ0NTJ48mUMOOaTHEVWu/Vx5bpvstddemBmtra20tLTQ1NTEHnvsUfLoNye3DXb1qGvJkiXsueeeLF26lClTphQcfzXlb4tyLV26tKxtk22/VF+9HUe+aj0Phew23wOudAwiItWyW38PWESkP1IAi4gkogAWEUlEASwikogCWEQkEQWwiEgiCmARkUQUwCIiiSiARUQSUQCLiCSiABYRSUQBLCKSiAJYRCQRBbCISCIKYBGRRBTAIiKJKIBFRBJRAIuIJKIAFhFJRAEsIpKIAlhEJBEFsIhIIgpgEZFEFMAiIokogEVEElEAi4gkogAWEUlEASwikogCWEQkEQWwiEgiCmARkUQUwCIiiSiARUQSUQCLiCSiABYRSUQBLCKSiAJYRCQRBbCISCJ1fdFJc3NzX3TT78cgIpLVJwG8YMGCvuim349BRCRLUxAiIokogEVEElEAi4gkogAWEUlEASwikogCWEQkEQWwiEgiCmARkUQUwCIiiSiARUQSUQCLiCSiABYRSUQBLCKSiAJYRCQRBbCISCIKYBGRRBTAIiKJKIBFRBJRAIuIJKIAFhFJRAEsIpKIAlhEJBEFsIhIIgpgEZFEFMAiIokogEVEElEAi4gkogAWEUlEASwikogCWEQkEQWwiEgiCmARkUQUwCIiiSiARUQSUQCLiCSiABYRSUQBLCKSiAJYRCQRBbCISCIKYBGRROpSD6CYIa8+x4jHV8bbnQBd93PLYe8UQxMRqYp+GcDNzc3d7m/atB2ACROygbt3j3oiIgNJvwzgBQsWpB6CiEjNaQ5YRCQRBbCISCIKYBGRRBTAIiKJKIBFRBJRAIuIJKIAFhFJRAEsIpKIAlhEJBEFsIhIIgpgEZFEFMAiIokogEVEElEAi4gkogAWEUlEASwikogCWEQkEQWwiEgiCmARkUQUwCIiiZi7l1/Z7BngjxX2MRZ4tsLHDDRax4FvsK8faB1T2t/dx+UXVhTAvWFm7e4+raadJKZ1HPgG+/qB1rE/0hSEiEgiCmARkUT6IoCv7oM+UtM6DnyDff1A69jv1HwOWERECtMUhIhIIgpgEZFEahrAZnaSmT1hZh1m9ola9tUbZnaNmW02s3WZsgYzu93Mfhuvx8RyM7Mr4rr8ysyOyDymJdb/rZm1ZMqPNLNfx8dcYWZWqo8areNEM1ttZo+a2SNmtmgwraeZDTezB8zs4bh+rbH8ADO7P47ph2ZWH8uHxfsdcXlTpq0LYvkTZvaeTHnB/bhYH7ViZkPM7CEzWzEY19HM1sf9aK2ZtceyQbGfFuXuNbkAQ4DfAQcC9cDDwJRa9dfLMb4bOAJYlyn7AvCJePsTwOfj7VlAG2DAMcD9sbwB+H28HhNvj4nLHoh1LT52Zqk+arSO+wBHxNtvAn4DTBks6xn7HBVvDwXuj2P5L+C0WP514Kx4+1+Ar8fbpwE/jLenxH10GHBA3HeHlNqPi/VRw+fyHOD7wIpS/Q/UdQTWA2PzygbFflp0nWu4Md8O3Ja5fwFwQV+tWAXjbKJ7AD8B7BNv7wM8EW9fBZyeXw84HbgqU35VLNsHeDxT3lWvWB99tL43AScMxvUERgK/BN5G+DVUXf6+CNwGvD3erov1LH//zNUrth/HxxTso0brth9wJ3AcsKJU/wN4HdfTM4AH3X6avdRyCmICsDFz/8lY1t/t7e5PxdtPA3vH28XWp1T5kwXKS/VRU/Gt6OGEo8RBs57xrflaYDNwO+Fo7gV3315gTF3rEZe/CDRS+Xo3luijFr4MnAfsiPdL9T9Q19GB/zGzNWZ2ZiwbNPtpIXV91dFA5O5uZjX9nl5f9AFgZqOAG4Cz3f2lOP3VZ2OoZR/u/jpwmJmNBv4bOLgW/aRiZnOAze6+xsympx5PDb3T3TeZ2XjgdjN7PLtwoO+nhdTyCHgTMDFzf79Y1t/92cz2AYjXm2N5sfUpVb5fgfJSfdSEmQ0lhO/33P3GnYxhwK6nu78ArCa8VR5tZrkDjOyYutYjLn8z0Enl691Zoo9qewdwspmtB64jTENcXqL/gbiOuPumeL2Z8EJ6NINwP82qZQA/CBwUP0WtJ3wYcHMN+6uWm4HcJ6cthDnTXPm8+OnrMcCL8W3LbcCJZjYmfnp6ImGe7CngJTM7Jn7aOi+vrUJ9VF3s+z+Ax9x9WWbRoFhPMxsXj3wxsxGE+e3HCEF8apH1y43pVOAuD5N/NwOnxW8QHAAcRPjQpuB+HB9TrI+qcvcL3H0/d2+K/d/l7h8YTOtoZnua2Ztytwn71zoGyX5aVC0nmAmfVP6GMCd3YV9NbFcwvh8ATwF/IcwJfZgw73Un8FvgDqAh1jXgK3Fdfg1My7TzIaAjXv4pUz6NsBP9DriSN355WLCPGq3jOwlza78C1sbLrMGynsBbgYfi+q0DPh3LDySESwfwI2BYLB8e73fE5Qdm2rowrsMTxE/IS+3Hxfqo8T47nTe+BTFo1jH283C8PJIbw2DZT4td9FNkEZFE9Es4EZFEFMAiIokogEVEElEAi4gkogAWEUlEASwikogCWMpiZv9gZm5mffoz33iKwrEllr8eT1+4zsx+ZGYjazCGj5rZvGq3K6IAlnKdDvw0Xvcnr7n7Ye7+FmAb8NHswszPaHvN3b/u7t/e1XZE8imAZafiiXzeSfil4GmxbLqZ3W1m15vZ42b2vcwJrtebWauZ/TKeAPvgWL7UzP410+66eIY2zOzH8SxYj2TOhFWpe4HmOLZ7zexm4NF4trRLzexBCyfv/ufMOtxjZjeZ2e/N7HNm9gELJ3j/tZn9df644zpPi7fHxvMzYGbz4zrcHtf/Y2Z2joUTqN9nZg29XCcZxBTAUo65wCp3/w3QaWZHxvLDgbMJJ/o+kHDSmJxn3f0I4GvAv7JzH3L3Iwk/F11oZo2VDDAe6c4k/CwVwon2F7n7ZMILx4vufhRwFPCReC4EgL8lHDUfAnwQmOzuRwPfBBZUMgbgLcApsY/PAq+6++HALwjnHhDpRgEs5TidcBYu4nVuGuIBd3/S3XcQzjHRlHlM7qxra/LKi1loZg8D9xHOZnVQmWMbYeFcwO3ABsKJh3Jj+0O8fSLhxC1rCedCbsy0/6C7P+XuWwnnCPifWP7rMsedtdrdX3b3Zwjn4L1lF9qS3YDOBywlxbfOxwFTLZwndQjh5D63AlszVV+n+/60tUD5drq/6A+PfUwHZhD+i8OrZnZ3blkZXnP3w/LGDPBKtghY4O635dWbnrcOOzL3d1D47yO7DvljrLQt2c3pCFh25lTgO+6+v7s3uftE4A/Au3rR1nrC1AAW/olibhrgzcDzMXwPJvzfrmq6DTjLwnmRMbPJ8ZSHvbEeyE3BnFqinshOKYBlZ04nnBw76wZ6922IG4AGM3sE+Bjh9IcAq4A6M3sM+BxhGqKavgk8CvzSwn/AvoreH5F+kRDmDwFFvx4nUg6djlJEJBEdAYuIJKIPBqTfi19Ju7PAouPdvbOvxyNSLZqCEBFJRFMQIiKJKIBFRBJRAIuIJKIAFhFJ5P8DmaPi59mkQR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83" name="AutoShape 7" descr="data:image/png;base64,iVBORw0KGgoAAAANSUhEUgAAAWAAAAEcCAYAAAD5gW72AAAABHNCSVQICAgIfAhkiAAAAAlwSFlzAAALEgAACxIB0t1+/AAAADh0RVh0U29mdHdhcmUAbWF0cGxvdGxpYiB2ZXJzaW9uMy4yLjIsIGh0dHA6Ly9tYXRwbG90bGliLm9yZy+WH4yJAAAc1klEQVR4nO3deZhcVZ3/8feXdDoLEZPuJAyEhIZpMhCMwxIQx2UCBCSLZAb5PT9QTGf0JyPzmITACCJR0oIzKhqE4AI6yLjiCIxASIdhCYgLS0eChk1bjQkRDDRrgEkM+f7+OKea29VVlapOVZ/uzuf1PPVU1bmnzjn31u1P3TpVddvcHRER6Xt7pB6AiMjuSgEsIpKIAlhEJBEFsIhIIgpgEZFEFMAiIokogPs5M2syMzeza1OPJSeO5+4y686P9efXdlQDm5ldG7dTU6as3z33Ul0K4ATM7GAzW25m68zsRTPbZmZ/MrNbzezDZjYs9Rh3F2Y22cy+YmaPm9kWM3vFzJ4ws6+a2d9UsZ+lMUynV6tNGfjqUg9gd2NmnwYuIrz4/QL4T2ALsDcwHfgmcBYwLdEQq+2/gfuAp1IPJJ+ZLQSWEZ6Le4AVgANHAh8FzjSzc9z9ikRD3AQcAryYqH+pMQVwHzKzTwKtwEbg/7j7/QXqzAHO7eux1Yq7v0g/DBAzmwdcDjwH/KO7/yRv+buAHwOXm9nz7v6dvh6ju/8FeLyv+5U+5O669MEFaAK2xctbdlJ3WN7jHLg23r4OeBb4X6AdmFOindOB1cALsf5jwJJs+3n1DwauAdYDW4HNwL3AWXn1HLi7wOM/DuwAfgY0xLL5sf78vLrr42VP4FJgQ+yzAzgfsALtG7AIeDSuzybgSuDNufbKfC7eRAheB95Tot5JsU4n8KZMecF1KrZ94ti80CVT59pY1lTouS/Qx0jgAmAt8ArhXdQvgNML1J0e21kKHA3cmln/pljnrcAPMs/9M8AvgS8DQ1P//QzWi46A+84/AUOB69x9XamK7r61QPH+wAPA74HvAA3A/wVuMrMZ7r46W9nMrol9PgncQAjhY4CLgePN7AR3356pPxv4ETAMWEX4YxwN/C1wHvC1YuM1sz0If6gLgBuBD7j7/5Zax2gocBuwL9AGbAf+AfgcMJzwbiHrK4TpmT8BVxNezE4mhMpQ4C9l9AlwKjAGeMDdbytWyd1XmdmDwFHxMd8qs/18Xyas198TppzW97IdAMxsNHAXcDghJK8hTKO8B/i+mR3q7ksKPPTthND+aXzMWGCbmb0VuJ8QyDcDfwD2ApqBfyG8aJe7baUSqV8BdpcLcCdhB/9/FT6uiTeOmC7KW/aeWL4yr3x+LL8RGJG3bGlctihTNpYwTbAN+PsCY9gv737XER4hKG+IZcuBPYqMZX5e+frc2LNjBMYTXixeIHPkBbwr1n8CGJ0prwd+EpetL3Ob/kes/9ky6n421v3mztap0PYpsN2nF3nMtZR5BJype15e+XDCi+cO4LBM+fTMPvTPBfr+Ulw2t8CyMfnPqS7Vu+hbEH1nn3j9ZC8f/0fgkmyBh6O3DYQjwKxFhKPJD7n7a3nLLia8pf5ApqyFcMTzNXe/J79jdy84ZjNrAO4A/hE4390XuPuOstcoWJgdo7tvBm4iTCtkv4XQEq8/6+4vZOpvIxzVVSL3XGwso26uzr4V9lETZtYInAG0u/sXsss8vOs4nzBV8/4CD1/r7leVaD5/X8Hdn+/Fcypl0hTEwLHW3V8vUL6R8NYSADMbSZg2eBY428wKtbWV8Ol6zjHxuq2C8exNmOs9EDjD3b9fwWNzXnT3jgLludAbkyk7PF7/tED9+wgvOLuDo4AhgJvZ0gLLh8brQwose6BImz8kvGj/2MyuJ7yo/szdf7eLY5WdUAD3nacIfxQTevn4F4qUb6f797nHEI6AxhG+7laO0fF6UwXj+SvCUfOTFA7FcpRaJwhBk/PmeP3n/Mru/rqZdVbQ79PxemIZdXN1/lRB+7XUGK+PipdiRhUoe7pAGe7+QPzWx4WEue4PApjZE0Cru/+g98OVUjQF0XdyIXV8jfvJfeXrIXe3UpfMY3JBWMmLw8OEaYEJwE/M7MAqjL2Ul+L13vkLzGwIbwRTOXLPxYwy6ubq/CxTlntL3uMAJn5AVku55/eynTy/xxZ4bNH/vuDuv3D3OYQX8HcQpqr2JnyoV852kl5QAPedbxE+SX6fmU0pVXFXfgnn7luAR4BD4xxtOe6L1zMr7Ou7wGmE+dGfmNnkSh5foYfi9TsLLDuGyt7NXU940TnazE4oVikuO5rwla3rM4uej9eFjqCL/YAmN300pMjycj1AeAF41y62U5C7b3X3n7v7p4GFsXhuLfoSBXCfcff1hE/C64FbzazgH6qZnURlc7GFLIv9XFPoiMzMxpjZEZmi/yQcYZ5lZu8uUH+/Yh25+/WEt61jgXvM7NBdHHsx347XF5pZbjoCM6sH/q2Shtz9Jd74scv3zewd+XXM7O+A3Lz2Ynd/ObO4nRCC749z7rnHNADdPhjLyE2RTKpkrAXGvhn4HjDNzD4Vj/7zx/7XZnZAuW2a2d+Z2YgCi3LvNl7t3WhlZzQH3Ifc/d/MrI4wN/ugmf2c8Mec+ynyu4GDYtmu9HONmR1J+A7n78ws922JBuCA2M+3CD+3xd2fNbP3E47yVptZG/ArwhzvWwlHekX/oN39ZjObS/jZ8d3xe8kP78o6FOjjHjO7GjgTeMTMbiC8o3gv4W35n3hjaqCc9nIvTl8A7o0nF1rDGz9FPja2d7a7fzvvsU+Z2fcIc6VrzexWwraaRfhK3OH0tDq29+9m9hbiUbS7X1Kg7s58jLCffAb4oJn9lDA3vi/hc4ajCD/C+UOZ7Z0HHGdm98bHbAEOJbwjep7wnWuphdTfg9sdL4Q/kuXAOsKR5zbCh3RtwIcp8ku4Im3dTeYXVXnL5hDOb7A59vE04S3sJcDBBeofSjjS3BTr/5lwjoQz8+oV+yXcdOBlwlv2o2LZfEr8Eq7IuJdS4DuzhHdsiwk/z91KCN2vED6ge5nwTZFKn4uDCT8yeYJwpPcq8JtY1mMbZR43jPALvifjtuogfB2ursT2OYPwy7XX2PVfwtUTgvjnhBegrYQX2TuBs4HGvOfFgaVF1uVEwgvyo7GtV+L2uALYP/Xfy2C+WHwCRAYsMzuIEJrXufvpqccjUi7NAcuAYWZ/FX/2nC0bSfipL4QpEJEBQ3PAMpCcDZwe52ufInwX+XhgP8L0zY/SDU2kcgpgGUhuJ/zK70TCB4rbCVMPVwBfds2nyQCjOWARkUQqOgIeO3asNzU11WgoIiKD05o1a55193H55RUFcFNTE+3tu/QVVRGR3Y6Z/bFQub4FISKSiAJYRCQRBbCISCIKYBGRRBTAIiKJKIBFRBJRAIuIJKIAFhFJRAEsIpKIAlhEJBEFsIhIIgpgEZFEFMAiIokogEVEElEAi4gkogAWEUlEASwikogCWEQkEQWwiEgi/fLf0i9fvpyOjo6u+5s2bQJgwoQJ3eo1NzezYMGCPh2biEi19MsA7ujoYO26x3h9ZAMAQ159EYCnt74x3CGvPpdkbCIi1dIvAxjg9ZENvHbwLABGPL4SoOt+tkxEZKDSHLCISCIKYBGRRBTAIiKJKIBFRBJRAIuIJKIAFhFJRAEsIpKIAlhEJBEFsIhIIgpgEZFEFMAiIokogEVEElEAi4gkogAWEUlEASwikogCWEQkEQWwiEgiCmARkUQUwCIiiSiARUQSUQCLiCSiABYRSUQBLCKSiAJYRCQRBbCISCIKYBGRRBTAIiKJKIBFRBJRAIuIJKIAFhFJRAEsIpKIAlhEJBEFsIhIIgpgEZFEFMAiIokogEVEElEAi4gkogAWEUlEASwikogCWEQkEQWwiEgifRLAy5cvZ/ny5X3RVb8eg4hIVl1fdNLR0dEX3fT7MYiIZGkKQkQkEQWwiEgiCmARkUQUwCIiiSiARUQSUQCLiCSiABYRSUQBLCKSiAJYRCQRBbCISCIKYBGRRBTAIiKJKIBFRBJRAIuIJKIAFhFJRAEsIpKIAlhEJBEFsIhIIgpgEZFEFMAiIokogEVEElEAi4gkogAWEUlEASwikogCWEQkEQWwiEgiCmARkUQUwCIiiSiARUQSUQCLiCSiABYRSUQBLCKSiAJYRCQRBbCISCIKYBGRRBTAIiKJKIBFRBJRAIuIJFKXegB95eGHHwZg+vTpaQeyC0aPHs3WrVt53/vex3e/+92CdWbPns2tt97ao3zatGm0t7czZ84cNmzYwMKFC2ltbWXjxo0AzJo1i5UrVzJ+/HjGjh3LOeecw5e+9CVeeeUVNmzYAMCkSZO47LLLAGhtbeX444/nsssu45RTTuHGG29k/PjxbN68meHDh3PllVfS3NxMR0cHCxcuZMyYMWzatIn6+np27NjB9u3bOffcc9lnn334+Mc/zsSJExk1ahQXX3wxjY2N3HXXXXzmM5+hvr6er371qzQ3N3dbn87OTi644AI2btzI8uXLeyzP19nZSWtrK29729v4xje+wbhx43jppZdwd7Zt28awYcPYd999GTFiBBdffDEAn/rUp9i2bRvPPfcczz33HA0NDYwdO5YhQ4ZwySWX0NjY2KP9iy66iMbGRq644gpuvPFG9tprL15++WW++MUv0tTUxLnnnsuGDRu49NJLOfLII0uOObcNLrroIo499tiSdUvp6Ohg0aJFtLa2cs011+DuPcZfTfnbolzt7e2cd955O9022faBon31dhz5qvU8FGLuXnbladOmeXt7e8WdLFq0CIDLL7+87Pprfv9nXjt4FgAjHl8J0HU/V3bkgXuX3eZADt5qMzP2339/1q9fX7ROU1NTweVz587F3bnlllsAKLb/NDU1ce211zJ//vyi/ZgZe+65J1u2bOnW/uLFi5kxYwbbt2/v1lbWsmXLuPnmm4suz7ds2TJuueWWouMttI659ovVWbx4cY/2Tz75ZBYvXtxjfxs1ahTHHXdcV5ujRo1ixYoVJceR2wZ1dXXccccdOx13MbnnYNSoUV3bOn/81ZS/Lco1Z84ctmzZstNtk20/ty8W6qu348hXjefBzNa4+7T88t1iCkLh2527lwxfoOjyFStW0NbWhruXDLP169ezevXqkv24e7fwBWhra+Omm27qCt9cWx0dHV33Ozs7aWtrK7o8X2dnJ6tWrSorfAFWrlzZrf1C2tra6Ozs7NH+qlWr+PznP9+j/pYtW7petHL316xZU7T9u+66q2sbbN++ndWrV5c19nwdHR1dz0F2W2fHX03526LcPtrb27vGV2rbZNtva2sr2ldvx5GvWs9DMX1yBHzqqafy2muv7fRtYk5HRwcvb3NeOew0oPAR8J5rr+NN9VZWm7npB6kOMysrzOrq6roFabltQ88j6+xRbvbot9DyfMuWLWPlypUVj2Vn48wdWWXbr2SdSx3pZd8BAL0++ir2DiQ7/mrK3xazZ88uq4/c0W9OsW2TbT+7r+T31dtx5KvW89DrI2AzO9PM2s2s/Zlnnqm4Yxl8yn3R7k3gFTuyzoZIoT+AUkfad9xxR1XDF8I4b7/99h7tV9JP/tF/Vn47vR1/se2SHX815W+LcvvI3xbFtk22/ey+kt9Xb8eRr1rPQzE7/RDO3a8GroZwBNybTiZMmABUPgdcyo7he9Fc5hywpiCqK9URcM6MGTMKHgEXM2PGjJocAZ9wwgk92q/0CLiY/Hbq6nr3eXmxufzs+Kspf1uU20d2fjp3f2ft5x8BZ/vq7TjyVet5KGa3mAOW6hkyZEjZO+GFF15YcftDhw7l7LPP7lG+ZMmSrtstLS0MHTq06PJ8LS0t7LFH+bv60KFDe7RfqM68efN6tD9kyBBmzpxZ8DG5wMhpbW0t2v4nP/nJbvd7sy2h+HbJjr+a8rdFuX0sXbq02/1i2ybbfvZ5yu+rt+PIV63noZjdIoDvvvvu1EPoV8ys5BEjFD+inDNnDjNnzsTMegRK/uOPPfbYkv2YWY8jnZkzZzJ37txuId/U1NRtrr+xsbFbyOUvz9fY2MhJJ51UcrxZs2bNKhqi2XHmvtqUbf+kk07i/PPP71F/1KhRvPe97+12v9RXrY477riubVBXV9frrz81Nzd3PQfZbZ0dfzXlb4ty+5g2bVrX+Eptm2z7M2fOLNpXb8eRr1rPQzG7RQAPFqNHj2bEiBGcccYZRevMnj27YPm0aWH+f86cOUydOpUlS5YwceLEruWzZoUPOMePH8+UKVNYsmQJhxxyCJMmTeqqM2nSJObNm0dLSwtTp07tOlI95ZRTuh4LMHz48K4jryVLljBy5Miuaaj6+vquHfqcc85h6dKlmBmTJk1iypQpXUcquSOP+vr6gkdxLS0tTJ48mREjRpQ8+s3Wnzp1Kh/5yEcAGDduHMOGDaO+vh6AYcOGccABB3SNoaWlhSlTptDc3ExDQwMADQ0NTJ48mUMOOaTHEVWu/Vx5bpvstddemBmtra20tLTQ1NTEHnvsUfLoNye3DXb1qGvJkiXsueeeLF26lClTphQcfzXlb4tyLV26tKxtk22/VF+9HUe+aj0Phew23wOudAwiItWyW38PWESkP1IAi4gkogAWEUlEASwikogCWEQkEQWwiEgiCmARkUQUwCIiiSiARUQSUQCLiCSiABYRSUQBLCKSiAJYRCQRBbCISCIKYBGRRBTAIiKJKIBFRBJRAIuIJKIAFhFJRAEsIpKIAlhEJBEFsIhIIgpgEZFEFMAiIokogEVEElEAi4gkogAWEUlEASwikogCWEQkEQWwiEgiCmARkUQUwCIiiSiARUQSUQCLiCSiABYRSUQBLCKSiAJYRCQRBbCISCJ1fdFJc3NzX3TT78cgIpLVJwG8YMGCvuim349BRCRLUxAiIokogEVEElEAi4gkogAWEUlEASwikogCWEQkEQWwiEgiCmARkUQUwCIiiSiARUQSUQCLiCSiABYRSUQBLCKSiAJYRCQRBbCISCIKYBGRRBTAIiKJKIBFRBJRAIuIJKIAFhFJRAEsIpKIAlhEJBEFsIhIIgpgEZFEFMAiIokogEVEElEAi4gkogAWEUlEASwikogCWEQkEQWwiEgiCmARkUQUwCIiiSiARUQSUQCLiCSiABYRSUQBLCKSiAJYRCQRBbCISCIKYBGRROpSD6CYIa8+x4jHV8bbnQBd93PLYe8UQxMRqYp+GcDNzc3d7m/atB2ACROygbt3j3oiIgNJvwzgBQsWpB6CiEjNaQ5YRCQRBbCISCIKYBGRRBTAIiKJKIBFRBJRAIuIJKIAFhFJRAEsIpKIAlhEJBEFsIhIIgpgEZFEFMAiIokogEVEElEAi4gkogAWEUlEASwikogCWEQkEQWwiEgiCmARkUQUwCIiiZi7l1/Z7BngjxX2MRZ4tsLHDDRax4FvsK8faB1T2t/dx+UXVhTAvWFm7e4+raadJKZ1HPgG+/qB1rE/0hSEiEgiCmARkUT6IoCv7oM+UtM6DnyDff1A69jv1HwOWERECtMUhIhIIgpgEZFEahrAZnaSmT1hZh1m9ola9tUbZnaNmW02s3WZsgYzu93Mfhuvx8RyM7Mr4rr8ysyOyDymJdb/rZm1ZMqPNLNfx8dcYWZWqo8areNEM1ttZo+a2SNmtmgwraeZDTezB8zs4bh+rbH8ADO7P47ph2ZWH8uHxfsdcXlTpq0LYvkTZvaeTHnB/bhYH7ViZkPM7CEzWzEY19HM1sf9aK2ZtceyQbGfFuXuNbkAQ4DfAQcC9cDDwJRa9dfLMb4bOAJYlyn7AvCJePsTwOfj7VlAG2DAMcD9sbwB+H28HhNvj4nLHoh1LT52Zqk+arSO+wBHxNtvAn4DTBks6xn7HBVvDwXuj2P5L+C0WP514Kx4+1+Ar8fbpwE/jLenxH10GHBA3HeHlNqPi/VRw+fyHOD7wIpS/Q/UdQTWA2PzygbFflp0nWu4Md8O3Ja5fwFwQV+tWAXjbKJ7AD8B7BNv7wM8EW9fBZyeXw84HbgqU35VLNsHeDxT3lWvWB99tL43AScMxvUERgK/BN5G+DVUXf6+CNwGvD3erov1LH//zNUrth/HxxTso0brth9wJ3AcsKJU/wN4HdfTM4AH3X6avdRyCmICsDFz/8lY1t/t7e5PxdtPA3vH28XWp1T5kwXKS/VRU/Gt6OGEo8RBs57xrflaYDNwO+Fo7gV3315gTF3rEZe/CDRS+Xo3luijFr4MnAfsiPdL9T9Q19GB/zGzNWZ2ZiwbNPtpIXV91dFA5O5uZjX9nl5f9AFgZqOAG4Cz3f2lOP3VZ2OoZR/u/jpwmJmNBv4bOLgW/aRiZnOAze6+xsympx5PDb3T3TeZ2XjgdjN7PLtwoO+nhdTyCHgTMDFzf79Y1t/92cz2AYjXm2N5sfUpVb5fgfJSfdSEmQ0lhO/33P3GnYxhwK6nu78ArCa8VR5tZrkDjOyYutYjLn8z0Enl691Zoo9qewdwspmtB64jTENcXqL/gbiOuPumeL2Z8EJ6NINwP82qZQA/CBwUP0WtJ3wYcHMN+6uWm4HcJ6cthDnTXPm8+OnrMcCL8W3LbcCJZjYmfnp6ImGe7CngJTM7Jn7aOi+vrUJ9VF3s+z+Ax9x9WWbRoFhPMxsXj3wxsxGE+e3HCEF8apH1y43pVOAuD5N/NwOnxW8QHAAcRPjQpuB+HB9TrI+qcvcL3H0/d2+K/d/l7h8YTOtoZnua2Ztytwn71zoGyX5aVC0nmAmfVP6GMCd3YV9NbFcwvh8ATwF/IcwJfZgw73Un8FvgDqAh1jXgK3Fdfg1My7TzIaAjXv4pUz6NsBP9DriSN355WLCPGq3jOwlza78C1sbLrMGynsBbgYfi+q0DPh3LDySESwfwI2BYLB8e73fE5Qdm2rowrsMTxE/IS+3Hxfqo8T47nTe+BTFo1jH283C8PJIbw2DZT4td9FNkEZFE9Es4EZFEFMAiIokogEVEElEAi4gkogAWEUlEASwikogCWMpiZv9gZm5mffoz33iKwrEllr8eT1+4zsx+ZGYjazCGj5rZvGq3K6IAlnKdDvw0Xvcnr7n7Ye7+FmAb8NHswszPaHvN3b/u7t/e1XZE8imAZafiiXzeSfil4GmxbLqZ3W1m15vZ42b2vcwJrtebWauZ/TKeAPvgWL7UzP410+66eIY2zOzH8SxYj2TOhFWpe4HmOLZ7zexm4NF4trRLzexBCyfv/ufMOtxjZjeZ2e/N7HNm9gELJ3j/tZn9df644zpPi7fHxvMzYGbz4zrcHtf/Y2Z2joUTqN9nZg29XCcZxBTAUo65wCp3/w3QaWZHxvLDgbMJJ/o+kHDSmJxn3f0I4GvAv7JzH3L3Iwk/F11oZo2VDDAe6c4k/CwVwon2F7n7ZMILx4vufhRwFPCReC4EgL8lHDUfAnwQmOzuRwPfBBZUMgbgLcApsY/PAq+6++HALwjnHhDpRgEs5TidcBYu4nVuGuIBd3/S3XcQzjHRlHlM7qxra/LKi1loZg8D9xHOZnVQmWMbYeFcwO3ABsKJh3Jj+0O8fSLhxC1rCedCbsy0/6C7P+XuWwnnCPifWP7rMsedtdrdX3b3Zwjn4L1lF9qS3YDOBywlxbfOxwFTLZwndQjh5D63AlszVV+n+/60tUD5drq/6A+PfUwHZhD+i8OrZnZ3blkZXnP3w/LGDPBKtghY4O635dWbnrcOOzL3d1D47yO7DvljrLQt2c3pCFh25lTgO+6+v7s3uftE4A/Au3rR1nrC1AAW/olibhrgzcDzMXwPJvzfrmq6DTjLwnmRMbPJ8ZSHvbEeyE3BnFqinshOKYBlZ04nnBw76wZ6922IG4AGM3sE+Bjh9IcAq4A6M3sM+BxhGqKavgk8CvzSwn/AvoreH5F+kRDmDwFFvx4nUg6djlJEJBEdAYuIJKIPBqTfi19Ju7PAouPdvbOvxyNSLZqCEBFJRFMQIiKJKIBFRBJRAIuIJKIAFhFJ5P8DmaPi59mkQR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85" name="AutoShape 9" descr="data:image/png;base64,iVBORw0KGgoAAAANSUhEUgAAAWAAAAEcCAYAAAD5gW72AAAABHNCSVQICAgIfAhkiAAAAAlwSFlzAAALEgAACxIB0t1+/AAAADh0RVh0U29mdHdhcmUAbWF0cGxvdGxpYiB2ZXJzaW9uMy4yLjIsIGh0dHA6Ly9tYXRwbG90bGliLm9yZy+WH4yJAAAc1klEQVR4nO3deZhcVZ3/8feXdDoLEZPuJAyEhIZpMhCMwxIQx2UCBCSLZAb5PT9QTGf0JyPzmITACCJR0oIzKhqE4AI6yLjiCIxASIdhCYgLS0eChk1bjQkRDDRrgEkM+f7+OKea29VVlapOVZ/uzuf1PPVU1bmnzjn31u1P3TpVddvcHRER6Xt7pB6AiMjuSgEsIpKIAlhEJBEFsIhIIgpgEZFEFMAiIokogPs5M2syMzeza1OPJSeO5+4y686P9efXdlQDm5ldG7dTU6as3z33Ul0K4ATM7GAzW25m68zsRTPbZmZ/MrNbzezDZjYs9Rh3F2Y22cy+YmaPm9kWM3vFzJ4ws6+a2d9UsZ+lMUynV6tNGfjqUg9gd2NmnwYuIrz4/QL4T2ALsDcwHfgmcBYwLdEQq+2/gfuAp1IPJJ+ZLQSWEZ6Le4AVgANHAh8FzjSzc9z9ikRD3AQcAryYqH+pMQVwHzKzTwKtwEbg/7j7/QXqzAHO7eux1Yq7v0g/DBAzmwdcDjwH/KO7/yRv+buAHwOXm9nz7v6dvh6ju/8FeLyv+5U+5O669MEFaAK2xctbdlJ3WN7jHLg23r4OeBb4X6AdmFOindOB1cALsf5jwJJs+3n1DwauAdYDW4HNwL3AWXn1HLi7wOM/DuwAfgY0xLL5sf78vLrr42VP4FJgQ+yzAzgfsALtG7AIeDSuzybgSuDNufbKfC7eRAheB95Tot5JsU4n8KZMecF1KrZ94ti80CVT59pY1lTouS/Qx0jgAmAt8ArhXdQvgNML1J0e21kKHA3cmln/pljnrcAPMs/9M8AvgS8DQ1P//QzWi46A+84/AUOB69x9XamK7r61QPH+wAPA74HvAA3A/wVuMrMZ7r46W9nMrol9PgncQAjhY4CLgePN7AR3356pPxv4ETAMWEX4YxwN/C1wHvC1YuM1sz0If6gLgBuBD7j7/5Zax2gocBuwL9AGbAf+AfgcMJzwbiHrK4TpmT8BVxNezE4mhMpQ4C9l9AlwKjAGeMDdbytWyd1XmdmDwFHxMd8qs/18Xyas198TppzW97IdAMxsNHAXcDghJK8hTKO8B/i+mR3q7ksKPPTthND+aXzMWGCbmb0VuJ8QyDcDfwD2ApqBfyG8aJe7baUSqV8BdpcLcCdhB/9/FT6uiTeOmC7KW/aeWL4yr3x+LL8RGJG3bGlctihTNpYwTbAN+PsCY9gv737XER4hKG+IZcuBPYqMZX5e+frc2LNjBMYTXixeIHPkBbwr1n8CGJ0prwd+EpetL3Ob/kes/9ky6n421v3mztap0PYpsN2nF3nMtZR5BJype15e+XDCi+cO4LBM+fTMPvTPBfr+Ulw2t8CyMfnPqS7Vu+hbEH1nn3j9ZC8f/0fgkmyBh6O3DYQjwKxFhKPJD7n7a3nLLia8pf5ApqyFcMTzNXe/J79jdy84ZjNrAO4A/hE4390XuPuOstcoWJgdo7tvBm4iTCtkv4XQEq8/6+4vZOpvIxzVVSL3XGwso26uzr4V9lETZtYInAG0u/sXsss8vOs4nzBV8/4CD1/r7leVaD5/X8Hdn+/Fcypl0hTEwLHW3V8vUL6R8NYSADMbSZg2eBY428wKtbWV8Ol6zjHxuq2C8exNmOs9EDjD3b9fwWNzXnT3jgLludAbkyk7PF7/tED9+wgvOLuDo4AhgJvZ0gLLh8brQwose6BImz8kvGj/2MyuJ7yo/szdf7eLY5WdUAD3nacIfxQTevn4F4qUb6f797nHEI6AxhG+7laO0fF6UwXj+SvCUfOTFA7FcpRaJwhBk/PmeP3n/Mru/rqZdVbQ79PxemIZdXN1/lRB+7XUGK+PipdiRhUoe7pAGe7+QPzWx4WEue4PApjZE0Cru/+g98OVUjQF0XdyIXV8jfvJfeXrIXe3UpfMY3JBWMmLw8OEaYEJwE/M7MAqjL2Ul+L13vkLzGwIbwRTOXLPxYwy6ubq/CxTlntL3uMAJn5AVku55/eynTy/xxZ4bNH/vuDuv3D3OYQX8HcQpqr2JnyoV852kl5QAPedbxE+SX6fmU0pVXFXfgnn7luAR4BD4xxtOe6L1zMr7Ou7wGmE+dGfmNnkSh5foYfi9TsLLDuGyt7NXU940TnazE4oVikuO5rwla3rM4uej9eFjqCL/YAmN300pMjycj1AeAF41y62U5C7b3X3n7v7p4GFsXhuLfoSBXCfcff1hE/C64FbzazgH6qZnURlc7GFLIv9XFPoiMzMxpjZEZmi/yQcYZ5lZu8uUH+/Yh25+/WEt61jgXvM7NBdHHsx347XF5pZbjoCM6sH/q2Shtz9Jd74scv3zewd+XXM7O+A3Lz2Ynd/ObO4nRCC749z7rnHNADdPhjLyE2RTKpkrAXGvhn4HjDNzD4Vj/7zx/7XZnZAuW2a2d+Z2YgCi3LvNl7t3WhlZzQH3Ifc/d/MrI4wN/ugmf2c8Mec+ynyu4GDYtmu9HONmR1J+A7n78ws922JBuCA2M+3CD+3xd2fNbP3E47yVptZG/ArwhzvWwlHekX/oN39ZjObS/jZ8d3xe8kP78o6FOjjHjO7GjgTeMTMbiC8o3gv4W35n3hjaqCc9nIvTl8A7o0nF1rDGz9FPja2d7a7fzvvsU+Z2fcIc6VrzexWwraaRfhK3OH0tDq29+9m9hbiUbS7X1Kg7s58jLCffAb4oJn9lDA3vi/hc4ajCD/C+UOZ7Z0HHGdm98bHbAEOJbwjep7wnWuphdTfg9sdL4Q/kuXAOsKR5zbCh3RtwIcp8ku4Im3dTeYXVXnL5hDOb7A59vE04S3sJcDBBeofSjjS3BTr/5lwjoQz8+oV+yXcdOBlwlv2o2LZfEr8Eq7IuJdS4DuzhHdsiwk/z91KCN2vED6ge5nwTZFKn4uDCT8yeYJwpPcq8JtY1mMbZR43jPALvifjtuogfB2ursT2OYPwy7XX2PVfwtUTgvjnhBegrYQX2TuBs4HGvOfFgaVF1uVEwgvyo7GtV+L2uALYP/Xfy2C+WHwCRAYsMzuIEJrXufvpqccjUi7NAcuAYWZ/FX/2nC0bSfipL4QpEJEBQ3PAMpCcDZwe52ufInwX+XhgP8L0zY/SDU2kcgpgGUhuJ/zK70TCB4rbCVMPVwBfds2nyQCjOWARkUQqOgIeO3asNzU11WgoIiKD05o1a55193H55RUFcFNTE+3tu/QVVRGR3Y6Z/bFQub4FISKSiAJYRCQRBbCISCIKYBGRRBTAIiKJKIBFRBJRAIuIJKIAFhFJRAEsIpKIAlhEJBEFsIhIIgpgEZFEFMAiIokogEVEElEAi4gkogAWEUlEASwikogCWEQkEQWwiEgi/fLf0i9fvpyOjo6u+5s2bQJgwoQJ3eo1NzezYMGCPh2biEi19MsA7ujoYO26x3h9ZAMAQ159EYCnt74x3CGvPpdkbCIi1dIvAxjg9ZENvHbwLABGPL4SoOt+tkxEZKDSHLCISCIKYBGRRBTAIiKJKIBFRBJRAIuIJKIAFhFJRAEsIpKIAlhEJBEFsIhIIgpgEZFEFMAiIokogEVEElEAi4gkogAWEUlEASwikogCWEQkEQWwiEgiCmARkUQUwCIiiSiARUQSUQCLiCSiABYRSUQBLCKSiAJYRCQRBbCISCIKYBGRRBTAIiKJKIBFRBJRAIuIJKIAFhFJRAEsIpKIAlhEJBEFsIhIIgpgEZFEFMAiIokogEVEElEAi4gkogAWEUlEASwikogCWEQkEQWwiEgifRLAy5cvZ/ny5X3RVb8eg4hIVl1fdNLR0dEX3fT7MYiIZGkKQkQkEQWwiEgiCmARkUQUwCIiiSiARUQSUQCLiCSiABYRSUQBLCKSiAJYRCQRBbCISCIKYBGRRBTAIiKJKIBFRBJRAIuIJKIAFhFJRAEsIpKIAlhEJBEFsIhIIgpgEZFEFMAiIokogEVEElEAi4gkogAWEUlEASwikogCWEQkEQWwiEgiCmARkUQUwCIiiSiARUQSUQCLiCSiABYRSUQBLCKSiAJYRCQRBbCISCIKYBGRRBTAIiKJKIBFRBJRAIuIJFKXegB95eGHHwZg+vTpaQeyC0aPHs3WrVt53/vex3e/+92CdWbPns2tt97ao3zatGm0t7czZ84cNmzYwMKFC2ltbWXjxo0AzJo1i5UrVzJ+/HjGjh3LOeecw5e+9CVeeeUVNmzYAMCkSZO47LLLAGhtbeX444/nsssu45RTTuHGG29k/PjxbN68meHDh3PllVfS3NxMR0cHCxcuZMyYMWzatIn6+np27NjB9u3bOffcc9lnn334+Mc/zsSJExk1ahQXX3wxjY2N3HXXXXzmM5+hvr6er371qzQ3N3dbn87OTi644AI2btzI8uXLeyzP19nZSWtrK29729v4xje+wbhx43jppZdwd7Zt28awYcPYd999GTFiBBdffDEAn/rUp9i2bRvPPfcczz33HA0NDYwdO5YhQ4ZwySWX0NjY2KP9iy66iMbGRq644gpuvPFG9tprL15++WW++MUv0tTUxLnnnsuGDRu49NJLOfLII0uOObcNLrroIo499tiSdUvp6Ohg0aJFtLa2cs011+DuPcZfTfnbolzt7e2cd955O9022faBon31dhz5qvU8FGLuXnbladOmeXt7e8WdLFq0CIDLL7+87Pprfv9nXjt4FgAjHl8J0HU/V3bkgXuX3eZADt5qMzP2339/1q9fX7ROU1NTweVz587F3bnlllsAKLb/NDU1ce211zJ//vyi/ZgZe+65J1u2bOnW/uLFi5kxYwbbt2/v1lbWsmXLuPnmm4suz7ds2TJuueWWouMttI659ovVWbx4cY/2Tz75ZBYvXtxjfxs1ahTHHXdcV5ujRo1ixYoVJceR2wZ1dXXccccdOx13MbnnYNSoUV3bOn/81ZS/Lco1Z84ctmzZstNtk20/ty8W6qu348hXjefBzNa4+7T88t1iCkLh2527lwxfoOjyFStW0NbWhruXDLP169ezevXqkv24e7fwBWhra+Omm27qCt9cWx0dHV33Ozs7aWtrK7o8X2dnJ6tWrSorfAFWrlzZrf1C2tra6Ozs7NH+qlWr+PznP9+j/pYtW7petHL316xZU7T9u+66q2sbbN++ndWrV5c19nwdHR1dz0F2W2fHX03526LcPtrb27vGV2rbZNtva2sr2ldvx5GvWs9DMX1yBHzqqafy2muv7fRtYk5HRwcvb3NeOew0oPAR8J5rr+NN9VZWm7npB6kOMysrzOrq6roFabltQ88j6+xRbvbot9DyfMuWLWPlypUVj2Vn48wdWWXbr2SdSx3pZd8BAL0++ir2DiQ7/mrK3xazZ88uq4/c0W9OsW2TbT+7r+T31dtx5KvW89DrI2AzO9PM2s2s/Zlnnqm4Yxl8yn3R7k3gFTuyzoZIoT+AUkfad9xxR1XDF8I4b7/99h7tV9JP/tF/Vn47vR1/se2SHX815W+LcvvI3xbFtk22/ey+kt9Xb8eRr1rPQzE7/RDO3a8GroZwBNybTiZMmABUPgdcyo7he9Fc5hywpiCqK9URcM6MGTMKHgEXM2PGjJocAZ9wwgk92q/0CLiY/Hbq6nr3eXmxufzs+Kspf1uU20d2fjp3f2ft5x8BZ/vq7TjyVet5KGa3mAOW6hkyZEjZO+GFF15YcftDhw7l7LPP7lG+ZMmSrtstLS0MHTq06PJ8LS0t7LFH+bv60KFDe7RfqM68efN6tD9kyBBmzpxZ8DG5wMhpbW0t2v4nP/nJbvd7sy2h+HbJjr+a8rdFuX0sXbq02/1i2ybbfvZ5yu+rt+PIV63noZjdIoDvvvvu1EPoV8ys5BEjFD+inDNnDjNnzsTMegRK/uOPPfbYkv2YWY8jnZkzZzJ37txuId/U1NRtrr+xsbFbyOUvz9fY2MhJJ51UcrxZs2bNKhqi2XHmvtqUbf+kk07i/PPP71F/1KhRvPe97+12v9RXrY477riubVBXV9frrz81Nzd3PQfZbZ0dfzXlb4ty+5g2bVrX+Eptm2z7M2fOLNpXb8eRr1rPQzG7RQAPFqNHj2bEiBGcccYZRevMnj27YPm0aWH+f86cOUydOpUlS5YwceLEruWzZoUPOMePH8+UKVNYsmQJhxxyCJMmTeqqM2nSJObNm0dLSwtTp07tOlI95ZRTuh4LMHz48K4jryVLljBy5Miuaaj6+vquHfqcc85h6dKlmBmTJk1iypQpXUcquSOP+vr6gkdxLS0tTJ48mREjRpQ8+s3Wnzp1Kh/5yEcAGDduHMOGDaO+vh6AYcOGccABB3SNoaWlhSlTptDc3ExDQwMADQ0NTJ48mUMOOaTHEVWu/Vx5bpvstddemBmtra20tLTQ1NTEHnvsUfLoNye3DXb1qGvJkiXsueeeLF26lClTphQcfzXlb4tyLV26tKxtk22/VF+9HUe+aj0Phew23wOudAwiItWyW38PWESkP1IAi4gkogAWEUlEASwikogCWEQkEQWwiEgiCmARkUQUwCIiiSiARUQSUQCLiCSiABYRSUQBLCKSiAJYRCQRBbCISCIKYBGRRBTAIiKJKIBFRBJRAIuIJKIAFhFJRAEsIpKIAlhEJBEFsIhIIgpgEZFEFMAiIokogEVEElEAi4gkogAWEUlEASwikogCWEQkEQWwiEgiCmARkUQUwCIiiSiARUQSUQCLiCSiABYRSUQBLCKSiAJYRCQRBbCISCJ1fdFJc3NzX3TT78cgIpLVJwG8YMGCvuim349BRCRLUxAiIokogEVEElEAi4gkogAWEUlEASwikogCWEQkEQWwiEgiCmARkUQUwCIiiSiARUQSUQCLiCSiABYRSUQBLCKSiAJYRCQRBbCISCIKYBGRRBTAIiKJKIBFRBJRAIuIJKIAFhFJRAEsIpKIAlhEJBEFsIhIIgpgEZFEFMAiIokogEVEElEAi4gkogAWEUlEASwikogCWEQkEQWwiEgiCmARkUQUwCIiiSiARUQSUQCLiCSiABYRSUQBLCKSiAJYRCQRBbCISCIKYBGRROpSD6CYIa8+x4jHV8bbnQBd93PLYe8UQxMRqYp+GcDNzc3d7m/atB2ACROygbt3j3oiIgNJvwzgBQsWpB6CiEjNaQ5YRCQRBbCISCIKYBGRRBTAIiKJKIBFRBJRAIuIJKIAFhFJRAEsIpKIAlhEJBEFsIhIIgpgEZFEFMAiIokogEVEElEAi4gkogAWEUlEASwikogCWEQkEQWwiEgiCmARkUQUwCIiiZi7l1/Z7BngjxX2MRZ4tsLHDDRax4FvsK8faB1T2t/dx+UXVhTAvWFm7e4+raadJKZ1HPgG+/qB1rE/0hSEiEgiCmARkUT6IoCv7oM+UtM6DnyDff1A69jv1HwOWERECtMUhIhIIgpgEZFEahrAZnaSmT1hZh1m9ola9tUbZnaNmW02s3WZsgYzu93Mfhuvx8RyM7Mr4rr8ysyOyDymJdb/rZm1ZMqPNLNfx8dcYWZWqo8areNEM1ttZo+a2SNmtmgwraeZDTezB8zs4bh+rbH8ADO7P47ph2ZWH8uHxfsdcXlTpq0LYvkTZvaeTHnB/bhYH7ViZkPM7CEzWzEY19HM1sf9aK2ZtceyQbGfFuXuNbkAQ4DfAQcC9cDDwJRa9dfLMb4bOAJYlyn7AvCJePsTwOfj7VlAG2DAMcD9sbwB+H28HhNvj4nLHoh1LT52Zqk+arSO+wBHxNtvAn4DTBks6xn7HBVvDwXuj2P5L+C0WP514Kx4+1+Ar8fbpwE/jLenxH10GHBA3HeHlNqPi/VRw+fyHOD7wIpS/Q/UdQTWA2PzygbFflp0nWu4Md8O3Ja5fwFwQV+tWAXjbKJ7AD8B7BNv7wM8EW9fBZyeXw84HbgqU35VLNsHeDxT3lWvWB99tL43AScMxvUERgK/BN5G+DVUXf6+CNwGvD3erov1LH//zNUrth/HxxTso0brth9wJ3AcsKJU/wN4HdfTM4AH3X6avdRyCmICsDFz/8lY1t/t7e5PxdtPA3vH28XWp1T5kwXKS/VRU/Gt6OGEo8RBs57xrflaYDNwO+Fo7gV3315gTF3rEZe/CDRS+Xo3luijFr4MnAfsiPdL9T9Q19GB/zGzNWZ2ZiwbNPtpIXV91dFA5O5uZjX9nl5f9AFgZqOAG4Cz3f2lOP3VZ2OoZR/u/jpwmJmNBv4bOLgW/aRiZnOAze6+xsympx5PDb3T3TeZ2XjgdjN7PLtwoO+nhdTyCHgTMDFzf79Y1t/92cz2AYjXm2N5sfUpVb5fgfJSfdSEmQ0lhO/33P3GnYxhwK6nu78ArCa8VR5tZrkDjOyYutYjLn8z0Enl691Zoo9qewdwspmtB64jTENcXqL/gbiOuPumeL2Z8EJ6NINwP82qZQA/CBwUP0WtJ3wYcHMN+6uWm4HcJ6cthDnTXPm8+OnrMcCL8W3LbcCJZjYmfnp6ImGe7CngJTM7Jn7aOi+vrUJ9VF3s+z+Ax9x9WWbRoFhPMxsXj3wxsxGE+e3HCEF8apH1y43pVOAuD5N/NwOnxW8QHAAcRPjQpuB+HB9TrI+qcvcL3H0/d2+K/d/l7h8YTOtoZnua2Ztytwn71zoGyX5aVC0nmAmfVP6GMCd3YV9NbFcwvh8ATwF/IcwJfZgw73Un8FvgDqAh1jXgK3Fdfg1My7TzIaAjXv4pUz6NsBP9DriSN355WLCPGq3jOwlza78C1sbLrMGynsBbgYfi+q0DPh3LDySESwfwI2BYLB8e73fE5Qdm2rowrsMTxE/IS+3Hxfqo8T47nTe+BTFo1jH283C8PJIbw2DZT4td9FNkEZFE9Es4EZFEFMAiIokogEVEElEAi4gkogAWEUlEASwikogCWMpiZv9gZm5mffoz33iKwrEllr8eT1+4zsx+ZGYjazCGj5rZvGq3K6IAlnKdDvw0Xvcnr7n7Ye7+FmAb8NHswszPaHvN3b/u7t/e1XZE8imAZafiiXzeSfil4GmxbLqZ3W1m15vZ42b2vcwJrtebWauZ/TKeAPvgWL7UzP410+66eIY2zOzH8SxYj2TOhFWpe4HmOLZ7zexm4NF4trRLzexBCyfv/ufMOtxjZjeZ2e/N7HNm9gELJ3j/tZn9df644zpPi7fHxvMzYGbz4zrcHtf/Y2Z2joUTqN9nZg29XCcZxBTAUo65wCp3/w3QaWZHxvLDgbMJJ/o+kHDSmJxn3f0I4GvAv7JzH3L3Iwk/F11oZo2VDDAe6c4k/CwVwon2F7n7ZMILx4vufhRwFPCReC4EgL8lHDUfAnwQmOzuRwPfBBZUMgbgLcApsY/PAq+6++HALwjnHhDpRgEs5TidcBYu4nVuGuIBd3/S3XcQzjHRlHlM7qxra/LKi1loZg8D9xHOZnVQmWMbYeFcwO3ABsKJh3Jj+0O8fSLhxC1rCedCbsy0/6C7P+XuWwnnCPifWP7rMsedtdrdX3b3Zwjn4L1lF9qS3YDOBywlxbfOxwFTLZwndQjh5D63AlszVV+n+/60tUD5drq/6A+PfUwHZhD+i8OrZnZ3blkZXnP3w/LGDPBKtghY4O635dWbnrcOOzL3d1D47yO7DvljrLQt2c3pCFh25lTgO+6+v7s3uftE4A/Au3rR1nrC1AAW/olibhrgzcDzMXwPJvzfrmq6DTjLwnmRMbPJ8ZSHvbEeyE3BnFqinshOKYBlZ04nnBw76wZ6922IG4AGM3sE+Bjh9IcAq4A6M3sM+BxhGqKavgk8CvzSwn/AvoreH5F+kRDmDwFFvx4nUg6djlJEJBEdAYuIJKIPBqTfi19Ju7PAouPdvbOvxyNSLZqCEBFJRFMQIiKJKIBFRBJRAIuIJKIAFhFJ5P8DmaPi59mkQR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87" name="AutoShape 11" descr="data:image/png;base64,iVBORw0KGgoAAAANSUhEUgAAAWAAAAEcCAYAAAD5gW72AAAABHNCSVQICAgIfAhkiAAAAAlwSFlzAAALEgAACxIB0t1+/AAAADh0RVh0U29mdHdhcmUAbWF0cGxvdGxpYiB2ZXJzaW9uMy4yLjIsIGh0dHA6Ly9tYXRwbG90bGliLm9yZy+WH4yJAAAc1klEQVR4nO3deZhcVZ3/8feXdDoLEZPuJAyEhIZpMhCMwxIQx2UCBCSLZAb5PT9QTGf0JyPzmITACCJR0oIzKhqE4AI6yLjiCIxASIdhCYgLS0eChk1bjQkRDDRrgEkM+f7+OKea29VVlapOVZ/uzuf1PPVU1bmnzjn31u1P3TpVddvcHRER6Xt7pB6AiMjuSgEsIpKIAlhEJBEFsIhIIgpgEZFEFMAiIokogPs5M2syMzeza1OPJSeO5+4y686P9efXdlQDm5ldG7dTU6as3z33Ul0K4ATM7GAzW25m68zsRTPbZmZ/MrNbzezDZjYs9Rh3F2Y22cy+YmaPm9kWM3vFzJ4ws6+a2d9UsZ+lMUynV6tNGfjqUg9gd2NmnwYuIrz4/QL4T2ALsDcwHfgmcBYwLdEQq+2/gfuAp1IPJJ+ZLQSWEZ6Le4AVgANHAh8FzjSzc9z9ikRD3AQcAryYqH+pMQVwHzKzTwKtwEbg/7j7/QXqzAHO7eux1Yq7v0g/DBAzmwdcDjwH/KO7/yRv+buAHwOXm9nz7v6dvh6ju/8FeLyv+5U+5O669MEFaAK2xctbdlJ3WN7jHLg23r4OeBb4X6AdmFOindOB1cALsf5jwJJs+3n1DwauAdYDW4HNwL3AWXn1HLi7wOM/DuwAfgY0xLL5sf78vLrr42VP4FJgQ+yzAzgfsALtG7AIeDSuzybgSuDNufbKfC7eRAheB95Tot5JsU4n8KZMecF1KrZ94ti80CVT59pY1lTouS/Qx0jgAmAt8ArhXdQvgNML1J0e21kKHA3cmln/pljnrcAPMs/9M8AvgS8DQ1P//QzWi46A+84/AUOB69x9XamK7r61QPH+wAPA74HvAA3A/wVuMrMZ7r46W9nMrol9PgncQAjhY4CLgePN7AR3356pPxv4ETAMWEX4YxwN/C1wHvC1YuM1sz0If6gLgBuBD7j7/5Zax2gocBuwL9AGbAf+AfgcMJzwbiHrK4TpmT8BVxNezE4mhMpQ4C9l9AlwKjAGeMDdbytWyd1XmdmDwFHxMd8qs/18Xyas198TppzW97IdAMxsNHAXcDghJK8hTKO8B/i+mR3q7ksKPPTthND+aXzMWGCbmb0VuJ8QyDcDfwD2ApqBfyG8aJe7baUSqV8BdpcLcCdhB/9/FT6uiTeOmC7KW/aeWL4yr3x+LL8RGJG3bGlctihTNpYwTbAN+PsCY9gv737XER4hKG+IZcuBPYqMZX5e+frc2LNjBMYTXixeIHPkBbwr1n8CGJ0prwd+EpetL3Ob/kes/9ky6n421v3mztap0PYpsN2nF3nMtZR5BJype15e+XDCi+cO4LBM+fTMPvTPBfr+Ulw2t8CyMfnPqS7Vu+hbEH1nn3j9ZC8f/0fgkmyBh6O3DYQjwKxFhKPJD7n7a3nLLia8pf5ApqyFcMTzNXe/J79jdy84ZjNrAO4A/hE4390XuPuOstcoWJgdo7tvBm4iTCtkv4XQEq8/6+4vZOpvIxzVVSL3XGwso26uzr4V9lETZtYInAG0u/sXsss8vOs4nzBV8/4CD1/r7leVaD5/X8Hdn+/Fcypl0hTEwLHW3V8vUL6R8NYSADMbSZg2eBY428wKtbWV8Ol6zjHxuq2C8exNmOs9EDjD3b9fwWNzXnT3jgLludAbkyk7PF7/tED9+wgvOLuDo4AhgJvZ0gLLh8brQwose6BImz8kvGj/2MyuJ7yo/szdf7eLY5WdUAD3nacIfxQTevn4F4qUb6f797nHEI6AxhG+7laO0fF6UwXj+SvCUfOTFA7FcpRaJwhBk/PmeP3n/Mru/rqZdVbQ79PxemIZdXN1/lRB+7XUGK+PipdiRhUoe7pAGe7+QPzWx4WEue4PApjZE0Cru/+g98OVUjQF0XdyIXV8jfvJfeXrIXe3UpfMY3JBWMmLw8OEaYEJwE/M7MAqjL2Ul+L13vkLzGwIbwRTOXLPxYwy6ubq/CxTlntL3uMAJn5AVku55/eynTy/xxZ4bNH/vuDuv3D3OYQX8HcQpqr2JnyoV852kl5QAPedbxE+SX6fmU0pVXFXfgnn7luAR4BD4xxtOe6L1zMr7Ou7wGmE+dGfmNnkSh5foYfi9TsLLDuGyt7NXU940TnazE4oVikuO5rwla3rM4uej9eFjqCL/YAmN300pMjycj1AeAF41y62U5C7b3X3n7v7p4GFsXhuLfoSBXCfcff1hE/C64FbzazgH6qZnURlc7GFLIv9XFPoiMzMxpjZEZmi/yQcYZ5lZu8uUH+/Yh25+/WEt61jgXvM7NBdHHsx347XF5pZbjoCM6sH/q2Shtz9Jd74scv3zewd+XXM7O+A3Lz2Ynd/ObO4nRCC749z7rnHNADdPhjLyE2RTKpkrAXGvhn4HjDNzD4Vj/7zx/7XZnZAuW2a2d+Z2YgCi3LvNl7t3WhlZzQH3Ifc/d/MrI4wN/ugmf2c8Mec+ynyu4GDYtmu9HONmR1J+A7n78ws922JBuCA2M+3CD+3xd2fNbP3E47yVptZG/ArwhzvWwlHekX/oN39ZjObS/jZ8d3xe8kP78o6FOjjHjO7GjgTeMTMbiC8o3gv4W35n3hjaqCc9nIvTl8A7o0nF1rDGz9FPja2d7a7fzvvsU+Z2fcIc6VrzexWwraaRfhK3OH0tDq29+9m9hbiUbS7X1Kg7s58jLCffAb4oJn9lDA3vi/hc4ajCD/C+UOZ7Z0HHGdm98bHbAEOJbwjep7wnWuphdTfg9sdL4Q/kuXAOsKR5zbCh3RtwIcp8ku4Im3dTeYXVXnL5hDOb7A59vE04S3sJcDBBeofSjjS3BTr/5lwjoQz8+oV+yXcdOBlwlv2o2LZfEr8Eq7IuJdS4DuzhHdsiwk/z91KCN2vED6ge5nwTZFKn4uDCT8yeYJwpPcq8JtY1mMbZR43jPALvifjtuogfB2ursT2OYPwy7XX2PVfwtUTgvjnhBegrYQX2TuBs4HGvOfFgaVF1uVEwgvyo7GtV+L2uALYP/Xfy2C+WHwCRAYsMzuIEJrXufvpqccjUi7NAcuAYWZ/FX/2nC0bSfipL4QpEJEBQ3PAMpCcDZwe52ufInwX+XhgP8L0zY/SDU2kcgpgGUhuJ/zK70TCB4rbCVMPVwBfds2nyQCjOWARkUQqOgIeO3asNzU11WgoIiKD05o1a55193H55RUFcFNTE+3tu/QVVRGR3Y6Z/bFQub4FISKSiAJYRCQRBbCISCIKYBGRRBTAIiKJKIBFRBJRAIuIJKIAFhFJRAEsIpKIAlhEJBEFsIhIIgpgEZFEFMAiIokogEVEElEAi4gkogAWEUlEASwikogCWEQkEQWwiEgi/fLf0i9fvpyOjo6u+5s2bQJgwoQJ3eo1NzezYMGCPh2biEi19MsA7ujoYO26x3h9ZAMAQ159EYCnt74x3CGvPpdkbCIi1dIvAxjg9ZENvHbwLABGPL4SoOt+tkxEZKDSHLCISCIKYBGRRBTAIiKJKIBFRBJRAIuIJKIAFhFJRAEsIpKIAlhEJBEFsIhIIgpgEZFEFMAiIokogEVEElEAi4gkogAWEUlEASwikogCWEQkEQWwiEgiCmARkUQUwCIiiSiARUQSUQCLiCSiABYRSUQBLCKSiAJYRCQRBbCISCIKYBGRRBTAIiKJKIBFRBJRAIuIJKIAFhFJRAEsIpKIAlhEJBEFsIhIIgpgEZFEFMAiIokogEVEElEAi4gkogAWEUlEASwikogCWEQkEQWwiEgifRLAy5cvZ/ny5X3RVb8eg4hIVl1fdNLR0dEX3fT7MYiIZGkKQkQkEQWwiEgiCmARkUQUwCIiiSiARUQSUQCLiCSiABYRSUQBLCKSiAJYRCQRBbCISCIKYBGRRBTAIiKJKIBFRBJRAIuIJKIAFhFJRAEsIpKIAlhEJBEFsIhIIgpgEZFEFMAiIokogEVEElEAi4gkogAWEUlEASwikogCWEQkEQWwiEgiCmARkUQUwCIiiSiARUQSUQCLiCSiABYRSUQBLCKSiAJYRCQRBbCISCIKYBGRRBTAIiKJKIBFRBJRAIuIJFKXegB95eGHHwZg+vTpaQeyC0aPHs3WrVt53/vex3e/+92CdWbPns2tt97ao3zatGm0t7czZ84cNmzYwMKFC2ltbWXjxo0AzJo1i5UrVzJ+/HjGjh3LOeecw5e+9CVeeeUVNmzYAMCkSZO47LLLAGhtbeX444/nsssu45RTTuHGG29k/PjxbN68meHDh3PllVfS3NxMR0cHCxcuZMyYMWzatIn6+np27NjB9u3bOffcc9lnn334+Mc/zsSJExk1ahQXX3wxjY2N3HXXXXzmM5+hvr6er371qzQ3N3dbn87OTi644AI2btzI8uXLeyzP19nZSWtrK29729v4xje+wbhx43jppZdwd7Zt28awYcPYd999GTFiBBdffDEAn/rUp9i2bRvPPfcczz33HA0NDYwdO5YhQ4ZwySWX0NjY2KP9iy66iMbGRq644gpuvPFG9tprL15++WW++MUv0tTUxLnnnsuGDRu49NJLOfLII0uOObcNLrroIo499tiSdUvp6Ohg0aJFtLa2cs011+DuPcZfTfnbolzt7e2cd955O9022faBon31dhz5qvU8FGLuXnbladOmeXt7e8WdLFq0CIDLL7+87Pprfv9nXjt4FgAjHl8J0HU/V3bkgXuX3eZADt5qMzP2339/1q9fX7ROU1NTweVz587F3bnlllsAKLb/NDU1ce211zJ//vyi/ZgZe+65J1u2bOnW/uLFi5kxYwbbt2/v1lbWsmXLuPnmm4suz7ds2TJuueWWouMttI659ovVWbx4cY/2Tz75ZBYvXtxjfxs1ahTHHXdcV5ujRo1ixYoVJceR2wZ1dXXccccdOx13MbnnYNSoUV3bOn/81ZS/Lco1Z84ctmzZstNtk20/ty8W6qu348hXjefBzNa4+7T88t1iCkLh2527lwxfoOjyFStW0NbWhruXDLP169ezevXqkv24e7fwBWhra+Omm27qCt9cWx0dHV33Ozs7aWtrK7o8X2dnJ6tWrSorfAFWrlzZrf1C2tra6Ozs7NH+qlWr+PznP9+j/pYtW7petHL316xZU7T9u+66q2sbbN++ndWrV5c19nwdHR1dz0F2W2fHX03526LcPtrb27vGV2rbZNtva2sr2ldvx5GvWs9DMX1yBHzqqafy2muv7fRtYk5HRwcvb3NeOew0oPAR8J5rr+NN9VZWm7npB6kOMysrzOrq6roFabltQ88j6+xRbvbot9DyfMuWLWPlypUVj2Vn48wdWWXbr2SdSx3pZd8BAL0++ir2DiQ7/mrK3xazZ88uq4/c0W9OsW2TbT+7r+T31dtx5KvW89DrI2AzO9PM2s2s/Zlnnqm4Yxl8yn3R7k3gFTuyzoZIoT+AUkfad9xxR1XDF8I4b7/99h7tV9JP/tF/Vn47vR1/se2SHX815W+LcvvI3xbFtk22/ey+kt9Xb8eRr1rPQzE7/RDO3a8GroZwBNybTiZMmABUPgdcyo7he9Fc5hywpiCqK9URcM6MGTMKHgEXM2PGjJocAZ9wwgk92q/0CLiY/Hbq6nr3eXmxufzs+Kspf1uU20d2fjp3f2ft5x8BZ/vq7TjyVet5KGa3mAOW6hkyZEjZO+GFF15YcftDhw7l7LPP7lG+ZMmSrtstLS0MHTq06PJ8LS0t7LFH+bv60KFDe7RfqM68efN6tD9kyBBmzpxZ8DG5wMhpbW0t2v4nP/nJbvd7sy2h+HbJjr+a8rdFuX0sXbq02/1i2ybbfvZ5yu+rt+PIV63noZjdIoDvvvvu1EPoV8ys5BEjFD+inDNnDjNnzsTMegRK/uOPPfbYkv2YWY8jnZkzZzJ37txuId/U1NRtrr+xsbFbyOUvz9fY2MhJJ51UcrxZs2bNKhqi2XHmvtqUbf+kk07i/PPP71F/1KhRvPe97+12v9RXrY477riubVBXV9frrz81Nzd3PQfZbZ0dfzXlb4ty+5g2bVrX+Eptm2z7M2fOLNpXb8eRr1rPQzG7RQAPFqNHj2bEiBGcccYZRevMnj27YPm0aWH+f86cOUydOpUlS5YwceLEruWzZoUPOMePH8+UKVNYsmQJhxxyCJMmTeqqM2nSJObNm0dLSwtTp07tOlI95ZRTuh4LMHz48K4jryVLljBy5Miuaaj6+vquHfqcc85h6dKlmBmTJk1iypQpXUcquSOP+vr6gkdxLS0tTJ48mREjRpQ8+s3Wnzp1Kh/5yEcAGDduHMOGDaO+vh6AYcOGccABB3SNoaWlhSlTptDc3ExDQwMADQ0NTJ48mUMOOaTHEVWu/Vx5bpvstddemBmtra20tLTQ1NTEHnvsUfLoNye3DXb1qGvJkiXsueeeLF26lClTphQcfzXlb4tyLV26tKxtk22/VF+9HUe+aj0Phew23wOudAwiItWyW38PWESkP1IAi4gkogAWEUlEASwikogCWEQkEQWwiEgiCmARkUQUwCIiiSiARUQSUQCLiCSiABYRSUQBLCKSiAJYRCQRBbCISCIKYBGRRBTAIiKJKIBFRBJRAIuIJKIAFhFJRAEsIpKIAlhEJBEFsIhIIgpgEZFEFMAiIokogEVEElEAi4gkogAWEUlEASwikogCWEQkEQWwiEgiCmARkUQUwCIiiSiARUQSUQCLiCSiABYRSUQBLCKSiAJYRCQRBbCISCJ1fdFJc3NzX3TT78cgIpLVJwG8YMGCvuim349BRCRLUxAiIokogEVEElEAi4gkogAWEUlEASwikogCWEQkEQWwiEgiCmARkUQUwCIiiSiARUQSUQCLiCSiABYRSUQBLCKSiAJYRCQRBbCISCIKYBGRRBTAIiKJKIBFRBJRAIuIJKIAFhFJRAEsIpKIAlhEJBEFsIhIIgpgEZFEFMAiIokogEVEElEAi4gkogAWEUlEASwikogCWEQkEQWwiEgiCmARkUQUwCIiiSiARUQSUQCLiCSiABYRSUQBLCKSiAJYRCQRBbCISCIKYBGRROpSD6CYIa8+x4jHV8bbnQBd93PLYe8UQxMRqYp+GcDNzc3d7m/atB2ACROygbt3j3oiIgNJvwzgBQsWpB6CiEjNaQ5YRCQRBbCISCIKYBGRRBTAIiKJKIBFRBJRAIuIJKIAFhFJRAEsIpKIAlhEJBEFsIhIIgpgEZFEFMAiIokogEVEElEAi4gkogAWEUlEASwikogCWEQkEQWwiEgiCmARkUQUwCIiiZi7l1/Z7BngjxX2MRZ4tsLHDDRax4FvsK8faB1T2t/dx+UXVhTAvWFm7e4+raadJKZ1HPgG+/qB1rE/0hSEiEgiCmARkUT6IoCv7oM+UtM6DnyDff1A69jv1HwOWERECtMUhIhIIgpgEZFEahrAZnaSmT1hZh1m9ola9tUbZnaNmW02s3WZsgYzu93Mfhuvx8RyM7Mr4rr8ysyOyDymJdb/rZm1ZMqPNLNfx8dcYWZWqo8areNEM1ttZo+a2SNmtmgwraeZDTezB8zs4bh+rbH8ADO7P47ph2ZWH8uHxfsdcXlTpq0LYvkTZvaeTHnB/bhYH7ViZkPM7CEzWzEY19HM1sf9aK2ZtceyQbGfFuXuNbkAQ4DfAQcC9cDDwJRa9dfLMb4bOAJYlyn7AvCJePsTwOfj7VlAG2DAMcD9sbwB+H28HhNvj4nLHoh1LT52Zqk+arSO+wBHxNtvAn4DTBks6xn7HBVvDwXuj2P5L+C0WP514Kx4+1+Ar8fbpwE/jLenxH10GHBA3HeHlNqPi/VRw+fyHOD7wIpS/Q/UdQTWA2PzygbFflp0nWu4Md8O3Ja5fwFwQV+tWAXjbKJ7AD8B7BNv7wM8EW9fBZyeXw84HbgqU35VLNsHeDxT3lWvWB99tL43AScMxvUERgK/BN5G+DVUXf6+CNwGvD3erov1LH//zNUrth/HxxTso0brth9wJ3AcsKJU/wN4HdfTM4AH3X6avdRyCmICsDFz/8lY1t/t7e5PxdtPA3vH28XWp1T5kwXKS/VRU/Gt6OGEo8RBs57xrflaYDNwO+Fo7gV3315gTF3rEZe/CDRS+Xo3luijFr4MnAfsiPdL9T9Q19GB/zGzNWZ2ZiwbNPtpIXV91dFA5O5uZjX9nl5f9AFgZqOAG4Cz3f2lOP3VZ2OoZR/u/jpwmJmNBv4bOLgW/aRiZnOAze6+xsympx5PDb3T3TeZ2XjgdjN7PLtwoO+nhdTyCHgTMDFzf79Y1t/92cz2AYjXm2N5sfUpVb5fgfJSfdSEmQ0lhO/33P3GnYxhwK6nu78ArCa8VR5tZrkDjOyYutYjLn8z0Enl691Zoo9qewdwspmtB64jTENcXqL/gbiOuPumeL2Z8EJ6NINwP82qZQA/CBwUP0WtJ3wYcHMN+6uWm4HcJ6cthDnTXPm8+OnrMcCL8W3LbcCJZjYmfnp6ImGe7CngJTM7Jn7aOi+vrUJ9VF3s+z+Ax9x9WWbRoFhPMxsXj3wxsxGE+e3HCEF8apH1y43pVOAuD5N/NwOnxW8QHAAcRPjQpuB+HB9TrI+qcvcL3H0/d2+K/d/l7h8YTOtoZnua2Ztytwn71zoGyX5aVC0nmAmfVP6GMCd3YV9NbFcwvh8ATwF/IcwJfZgw73Un8FvgDqAh1jXgK3Fdfg1My7TzIaAjXv4pUz6NsBP9DriSN355WLCPGq3jOwlza78C1sbLrMGynsBbgYfi+q0DPh3LDySESwfwI2BYLB8e73fE5Qdm2rowrsMTxE/IS+3Hxfqo8T47nTe+BTFo1jH283C8PJIbw2DZT4td9FNkEZFE9Es4EZFEFMAiIokogEVEElEAi4gkogAWEUlEASwikogCWMpiZv9gZm5mffoz33iKwrEllr8eT1+4zsx+ZGYjazCGj5rZvGq3K6IAlnKdDvw0Xvcnr7n7Ye7+FmAb8NHswszPaHvN3b/u7t/e1XZE8imAZafiiXzeSfil4GmxbLqZ3W1m15vZ42b2vcwJrtebWauZ/TKeAPvgWL7UzP410+66eIY2zOzH8SxYj2TOhFWpe4HmOLZ7zexm4NF4trRLzexBCyfv/ufMOtxjZjeZ2e/N7HNm9gELJ3j/tZn9df644zpPi7fHxvMzYGbz4zrcHtf/Y2Z2joUTqN9nZg29XCcZxBTAUo65wCp3/w3QaWZHxvLDgbMJJ/o+kHDSmJxn3f0I4GvAv7JzH3L3Iwk/F11oZo2VDDAe6c4k/CwVwon2F7n7ZMILx4vufhRwFPCReC4EgL8lHDUfAnwQmOzuRwPfBBZUMgbgLcApsY/PAq+6++HALwjnHhDpRgEs5TidcBYu4nVuGuIBd3/S3XcQzjHRlHlM7qxra/LKi1loZg8D9xHOZnVQmWMbYeFcwO3ABsKJh3Jj+0O8fSLhxC1rCedCbsy0/6C7P+XuWwnnCPifWP7rMsedtdrdX3b3Zwjn4L1lF9qS3YDOBywlxbfOxwFTLZwndQjh5D63AlszVV+n+/60tUD5drq/6A+PfUwHZhD+i8OrZnZ3blkZXnP3w/LGDPBKtghY4O635dWbnrcOOzL3d1D47yO7DvljrLQt2c3pCFh25lTgO+6+v7s3uftE4A/Au3rR1nrC1AAW/olibhrgzcDzMXwPJvzfrmq6DTjLwnmRMbPJ8ZSHvbEeyE3BnFqinshOKYBlZ04nnBw76wZ6922IG4AGM3sE+Bjh9IcAq4A6M3sM+BxhGqKavgk8CvzSwn/AvoreH5F+kRDmDwFFvx4nUg6djlJEJBEdAYuIJKIPBqTfi19Ju7PAouPdvbOvxyNSLZqCEBFJRFMQIiKJKIBFRBJRAIuIJKIAFhFJ5P8DmaPi59mkQR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89" name="AutoShape 13" descr="data:image/png;base64,iVBORw0KGgoAAAANSUhEUgAAAWAAAAEcCAYAAAD5gW72AAAABHNCSVQICAgIfAhkiAAAAAlwSFlzAAALEgAACxIB0t1+/AAAADh0RVh0U29mdHdhcmUAbWF0cGxvdGxpYiB2ZXJzaW9uMy4yLjIsIGh0dHA6Ly9tYXRwbG90bGliLm9yZy+WH4yJAAAc1klEQVR4nO3deZhcVZ3/8feXdDoLEZPuJAyEhIZpMhCMwxIQx2UCBCSLZAb5PT9QTGf0JyPzmITACCJR0oIzKhqE4AI6yLjiCIxASIdhCYgLS0eChk1bjQkRDDRrgEkM+f7+OKea29VVlapOVZ/uzuf1PPVU1bmnzjn31u1P3TpVddvcHRER6Xt7pB6AiMjuSgEsIpKIAlhEJBEFsIhIIgpgEZFEFMAiIokogPs5M2syMzeza1OPJSeO5+4y686P9efXdlQDm5ldG7dTU6as3z33Ul0K4ATM7GAzW25m68zsRTPbZmZ/MrNbzezDZjYs9Rh3F2Y22cy+YmaPm9kWM3vFzJ4ws6+a2d9UsZ+lMUynV6tNGfjqUg9gd2NmnwYuIrz4/QL4T2ALsDcwHfgmcBYwLdEQq+2/gfuAp1IPJJ+ZLQSWEZ6Le4AVgANHAh8FzjSzc9z9ikRD3AQcAryYqH+pMQVwHzKzTwKtwEbg/7j7/QXqzAHO7eux1Yq7v0g/DBAzmwdcDjwH/KO7/yRv+buAHwOXm9nz7v6dvh6ju/8FeLyv+5U+5O669MEFaAK2xctbdlJ3WN7jHLg23r4OeBb4X6AdmFOindOB1cALsf5jwJJs+3n1DwauAdYDW4HNwL3AWXn1HLi7wOM/DuwAfgY0xLL5sf78vLrr42VP4FJgQ+yzAzgfsALtG7AIeDSuzybgSuDNufbKfC7eRAheB95Tot5JsU4n8KZMecF1KrZ94ti80CVT59pY1lTouS/Qx0jgAmAt8ArhXdQvgNML1J0e21kKHA3cmln/pljnrcAPMs/9M8AvgS8DQ1P//QzWi46A+84/AUOB69x9XamK7r61QPH+wAPA74HvAA3A/wVuMrMZ7r46W9nMrol9PgncQAjhY4CLgePN7AR3356pPxv4ETAMWEX4YxwN/C1wHvC1YuM1sz0If6gLgBuBD7j7/5Zax2gocBuwL9AGbAf+AfgcMJzwbiHrK4TpmT8BVxNezE4mhMpQ4C9l9AlwKjAGeMDdbytWyd1XmdmDwFHxMd8qs/18Xyas198TppzW97IdAMxsNHAXcDghJK8hTKO8B/i+mR3q7ksKPPTthND+aXzMWGCbmb0VuJ8QyDcDfwD2ApqBfyG8aJe7baUSqV8BdpcLcCdhB/9/FT6uiTeOmC7KW/aeWL4yr3x+LL8RGJG3bGlctihTNpYwTbAN+PsCY9gv737XER4hKG+IZcuBPYqMZX5e+frc2LNjBMYTXixeIHPkBbwr1n8CGJ0prwd+EpetL3Ob/kes/9ky6n421v3mztap0PYpsN2nF3nMtZR5BJype15e+XDCi+cO4LBM+fTMPvTPBfr+Ulw2t8CyMfnPqS7Vu+hbEH1nn3j9ZC8f/0fgkmyBh6O3DYQjwKxFhKPJD7n7a3nLLia8pf5ApqyFcMTzNXe/J79jdy84ZjNrAO4A/hE4390XuPuOstcoWJgdo7tvBm4iTCtkv4XQEq8/6+4vZOpvIxzVVSL3XGwso26uzr4V9lETZtYInAG0u/sXsss8vOs4nzBV8/4CD1/r7leVaD5/X8Hdn+/Fcypl0hTEwLHW3V8vUL6R8NYSADMbSZg2eBY428wKtbWV8Ol6zjHxuq2C8exNmOs9EDjD3b9fwWNzXnT3jgLludAbkyk7PF7/tED9+wgvOLuDo4AhgJvZ0gLLh8brQwose6BImz8kvGj/2MyuJ7yo/szdf7eLY5WdUAD3nacIfxQTevn4F4qUb6f797nHEI6AxhG+7laO0fF6UwXj+SvCUfOTFA7FcpRaJwhBk/PmeP3n/Mru/rqZdVbQ79PxemIZdXN1/lRB+7XUGK+PipdiRhUoe7pAGe7+QPzWx4WEue4PApjZE0Cru/+g98OVUjQF0XdyIXV8jfvJfeXrIXe3UpfMY3JBWMmLw8OEaYEJwE/M7MAqjL2Ul+L13vkLzGwIbwRTOXLPxYwy6ubq/CxTlntL3uMAJn5AVku55/eynTy/xxZ4bNH/vuDuv3D3OYQX8HcQpqr2JnyoV852kl5QAPedbxE+SX6fmU0pVXFXfgnn7luAR4BD4xxtOe6L1zMr7Ou7wGmE+dGfmNnkSh5foYfi9TsLLDuGyt7NXU940TnazE4oVikuO5rwla3rM4uej9eFjqCL/YAmN300pMjycj1AeAF41y62U5C7b3X3n7v7p4GFsXhuLfoSBXCfcff1hE/C64FbzazgH6qZnURlc7GFLIv9XFPoiMzMxpjZEZmi/yQcYZ5lZu8uUH+/Yh25+/WEt61jgXvM7NBdHHsx347XF5pZbjoCM6sH/q2Shtz9Jd74scv3zewd+XXM7O+A3Lz2Ynd/ObO4nRCC749z7rnHNADdPhjLyE2RTKpkrAXGvhn4HjDNzD4Vj/7zx/7XZnZAuW2a2d+Z2YgCi3LvNl7t3WhlZzQH3Ifc/d/MrI4wN/ugmf2c8Mec+ynyu4GDYtmu9HONmR1J+A7n78ws922JBuCA2M+3CD+3xd2fNbP3E47yVptZG/ArwhzvWwlHekX/oN39ZjObS/jZ8d3xe8kP78o6FOjjHjO7GjgTeMTMbiC8o3gv4W35n3hjaqCc9nIvTl8A7o0nF1rDGz9FPja2d7a7fzvvsU+Z2fcIc6VrzexWwraaRfhK3OH0tDq29+9m9hbiUbS7X1Kg7s58jLCffAb4oJn9lDA3vi/hc4ajCD/C+UOZ7Z0HHGdm98bHbAEOJbwjep7wnWuphdTfg9sdL4Q/kuXAOsKR5zbCh3RtwIcp8ku4Im3dTeYXVXnL5hDOb7A59vE04S3sJcDBBeofSjjS3BTr/5lwjoQz8+oV+yXcdOBlwlv2o2LZfEr8Eq7IuJdS4DuzhHdsiwk/z91KCN2vED6ge5nwTZFKn4uDCT8yeYJwpPcq8JtY1mMbZR43jPALvifjtuogfB2ursT2OYPwy7XX2PVfwtUTgvjnhBegrYQX2TuBs4HGvOfFgaVF1uVEwgvyo7GtV+L2uALYP/Xfy2C+WHwCRAYsMzuIEJrXufvpqccjUi7NAcuAYWZ/FX/2nC0bSfipL4QpEJEBQ3PAMpCcDZwe52ufInwX+XhgP8L0zY/SDU2kcgpgGUhuJ/zK70TCB4rbCVMPVwBfds2nyQCjOWARkUQqOgIeO3asNzU11WgoIiKD05o1a55193H55RUFcFNTE+3tu/QVVRGR3Y6Z/bFQub4FISKSiAJYRCQRBbCISCIKYBGRRBTAIiKJKIBFRBJRAIuIJKIAFhFJRAEsIpKIAlhEJBEFsIhIIgpgEZFEFMAiIokogEVEElEAi4gkogAWEUlEASwikogCWEQkEQWwiEgi/fLf0i9fvpyOjo6u+5s2bQJgwoQJ3eo1NzezYMGCPh2biEi19MsA7ujoYO26x3h9ZAMAQ159EYCnt74x3CGvPpdkbCIi1dIvAxjg9ZENvHbwLABGPL4SoOt+tkxEZKDSHLCISCIKYBGRRBTAIiKJKIBFRBJRAIuIJKIAFhFJRAEsIpKIAlhEJBEFsIhIIgpgEZFEFMAiIokogEVEElEAi4gkogAWEUlEASwikogCWEQkEQWwiEgiCmARkUQUwCIiiSiARUQSUQCLiCSiABYRSUQBLCKSiAJYRCQRBbCISCIKYBGRRBTAIiKJKIBFRBJRAIuIJKIAFhFJRAEsIpKIAlhEJBEFsIhIIgpgEZFEFMAiIokogEVEElEAi4gkogAWEUlEASwikogCWEQkEQWwiEgifRLAy5cvZ/ny5X3RVb8eg4hIVl1fdNLR0dEX3fT7MYiIZGkKQkQkEQWwiEgiCmARkUQUwCIiiSiARUQSUQCLiCSiABYRSUQBLCKSiAJYRCQRBbCISCIKYBGRRBTAIiKJKIBFRBJRAIuIJKIAFhFJRAEsIpKIAlhEJBEFsIhIIgpgEZFEFMAiIokogEVEElEAi4gkogAWEUlEASwikogCWEQkEQWwiEgiCmARkUQUwCIiiSiARUQSUQCLiCSiABYRSUQBLCKSiAJYRCQRBbCISCIKYBGRRBTAIiKJKIBFRBJRAIuIJFKXegB95eGHHwZg+vTpaQeyC0aPHs3WrVt53/vex3e/+92CdWbPns2tt97ao3zatGm0t7czZ84cNmzYwMKFC2ltbWXjxo0AzJo1i5UrVzJ+/HjGjh3LOeecw5e+9CVeeeUVNmzYAMCkSZO47LLLAGhtbeX444/nsssu45RTTuHGG29k/PjxbN68meHDh3PllVfS3NxMR0cHCxcuZMyYMWzatIn6+np27NjB9u3bOffcc9lnn334+Mc/zsSJExk1ahQXX3wxjY2N3HXXXXzmM5+hvr6er371qzQ3N3dbn87OTi644AI2btzI8uXLeyzP19nZSWtrK29729v4xje+wbhx43jppZdwd7Zt28awYcPYd999GTFiBBdffDEAn/rUp9i2bRvPPfcczz33HA0NDYwdO5YhQ4ZwySWX0NjY2KP9iy66iMbGRq644gpuvPFG9tprL15++WW++MUv0tTUxLnnnsuGDRu49NJLOfLII0uOObcNLrroIo499tiSdUvp6Ohg0aJFtLa2cs011+DuPcZfTfnbolzt7e2cd955O9022faBon31dhz5qvU8FGLuXnbladOmeXt7e8WdLFq0CIDLL7+87Pprfv9nXjt4FgAjHl8J0HU/V3bkgXuX3eZADt5qMzP2339/1q9fX7ROU1NTweVz587F3bnlllsAKLb/NDU1ce211zJ//vyi/ZgZe+65J1u2bOnW/uLFi5kxYwbbt2/v1lbWsmXLuPnmm4suz7ds2TJuueWWouMttI659ovVWbx4cY/2Tz75ZBYvXtxjfxs1ahTHHXdcV5ujRo1ixYoVJceR2wZ1dXXccccdOx13MbnnYNSoUV3bOn/81ZS/Lco1Z84ctmzZstNtk20/ty8W6qu348hXjefBzNa4+7T88t1iCkLh2527lwxfoOjyFStW0NbWhruXDLP169ezevXqkv24e7fwBWhra+Omm27qCt9cWx0dHV33Ozs7aWtrK7o8X2dnJ6tWrSorfAFWrlzZrf1C2tra6Ozs7NH+qlWr+PznP9+j/pYtW7petHL316xZU7T9u+66q2sbbN++ndWrV5c19nwdHR1dz0F2W2fHX03526LcPtrb27vGV2rbZNtva2sr2ldvx5GvWs9DMX1yBHzqqafy2muv7fRtYk5HRwcvb3NeOew0oPAR8J5rr+NN9VZWm7npB6kOMysrzOrq6roFabltQ88j6+xRbvbot9DyfMuWLWPlypUVj2Vn48wdWWXbr2SdSx3pZd8BAL0++ir2DiQ7/mrK3xazZ88uq4/c0W9OsW2TbT+7r+T31dtx5KvW89DrI2AzO9PM2s2s/Zlnnqm4Yxl8yn3R7k3gFTuyzoZIoT+AUkfad9xxR1XDF8I4b7/99h7tV9JP/tF/Vn47vR1/se2SHX815W+LcvvI3xbFtk22/ey+kt9Xb8eRr1rPQzE7/RDO3a8GroZwBNybTiZMmABUPgdcyo7he9Fc5hywpiCqK9URcM6MGTMKHgEXM2PGjJocAZ9wwgk92q/0CLiY/Hbq6nr3eXmxufzs+Kspf1uU20d2fjp3f2ft5x8BZ/vq7TjyVet5KGa3mAOW6hkyZEjZO+GFF15YcftDhw7l7LPP7lG+ZMmSrtstLS0MHTq06PJ8LS0t7LFH+bv60KFDe7RfqM68efN6tD9kyBBmzpxZ8DG5wMhpbW0t2v4nP/nJbvd7sy2h+HbJjr+a8rdFuX0sXbq02/1i2ybbfvZ5yu+rt+PIV63noZjdIoDvvvvu1EPoV8ys5BEjFD+inDNnDjNnzsTMegRK/uOPPfbYkv2YWY8jnZkzZzJ37txuId/U1NRtrr+xsbFbyOUvz9fY2MhJJ51UcrxZs2bNKhqi2XHmvtqUbf+kk07i/PPP71F/1KhRvPe97+12v9RXrY477riubVBXV9frrz81Nzd3PQfZbZ0dfzXlb4ty+5g2bVrX+Eptm2z7M2fOLNpXb8eRr1rPQzG7RQAPFqNHj2bEiBGcccYZRevMnj27YPm0aWH+f86cOUydOpUlS5YwceLEruWzZoUPOMePH8+UKVNYsmQJhxxyCJMmTeqqM2nSJObNm0dLSwtTp07tOlI95ZRTuh4LMHz48K4jryVLljBy5Miuaaj6+vquHfqcc85h6dKlmBmTJk1iypQpXUcquSOP+vr6gkdxLS0tTJ48mREjRpQ8+s3Wnzp1Kh/5yEcAGDduHMOGDaO+vh6AYcOGccABB3SNoaWlhSlTptDc3ExDQwMADQ0NTJ48mUMOOaTHEVWu/Vx5bpvstddemBmtra20tLTQ1NTEHnvsUfLoNye3DXb1qGvJkiXsueeeLF26lClTphQcfzXlb4tyLV26tKxtk22/VF+9HUe+aj0Phew23wOudAwiItWyW38PWESkP1IAi4gkogAWEUlEASwikogCWEQkEQWwiEgiCmARkUQUwCIiiSiARUQSUQCLiCSiABYRSUQBLCKSiAJYRCQRBbCISCIKYBGRRBTAIiKJKIBFRBJRAIuIJKIAFhFJRAEsIpKIAlhEJBEFsIhIIgpgEZFEFMAiIokogEVEElEAi4gkogAWEUlEASwikogCWEQkEQWwiEgiCmARkUQUwCIiiSiARUQSUQCLiCSiABYRSUQBLCKSiAJYRCQRBbCISCJ1fdFJc3NzX3TT78cgIpLVJwG8YMGCvuim349BRCRLUxAiIokogEVEElEAi4gkogAWEUlEASwikogCWEQkEQWwiEgiCmARkUQUwCIiiSiARUQSUQCLiCSiABYRSUQBLCKSiAJYRCQRBbCISCIKYBGRRBTAIiKJKIBFRBJRAIuIJKIAFhFJRAEsIpKIAlhEJBEFsIhIIgpgEZFEFMAiIokogEVEElEAi4gkogAWEUlEASwikogCWEQkEQWwiEgiCmARkUQUwCIiiSiARUQSUQCLiCSiABYRSUQBLCKSiAJYRCQRBbCISCIKYBGRROpSD6CYIa8+x4jHV8bbnQBd93PLYe8UQxMRqYp+GcDNzc3d7m/atB2ACROygbt3j3oiIgNJvwzgBQsWpB6CiEjNaQ5YRCQRBbCISCIKYBGRRBTAIiKJKIBFRBJRAIuIJKIAFhFJRAEsIpKIAlhEJBEFsIhIIgpgEZFEFMAiIokogEVEElEAi4gkogAWEUlEASwikogCWEQkEQWwiEgiCmARkUQUwCIiiZi7l1/Z7BngjxX2MRZ4tsLHDDRax4FvsK8faB1T2t/dx+UXVhTAvWFm7e4+raadJKZ1HPgG+/qB1rE/0hSEiEgiCmARkUT6IoCv7oM+UtM6DnyDff1A69jv1HwOWERECtMUhIhIIgpgEZFEahrAZnaSmT1hZh1m9ola9tUbZnaNmW02s3WZsgYzu93Mfhuvx8RyM7Mr4rr8ysyOyDymJdb/rZm1ZMqPNLNfx8dcYWZWqo8areNEM1ttZo+a2SNmtmgwraeZDTezB8zs4bh+rbH8ADO7P47ph2ZWH8uHxfsdcXlTpq0LYvkTZvaeTHnB/bhYH7ViZkPM7CEzWzEY19HM1sf9aK2ZtceyQbGfFuXuNbkAQ4DfAQcC9cDDwJRa9dfLMb4bOAJYlyn7AvCJePsTwOfj7VlAG2DAMcD9sbwB+H28HhNvj4nLHoh1LT52Zqk+arSO+wBHxNtvAn4DTBks6xn7HBVvDwXuj2P5L+C0WP514Kx4+1+Ar8fbpwE/jLenxH10GHBA3HeHlNqPi/VRw+fyHOD7wIpS/Q/UdQTWA2PzygbFflp0nWu4Md8O3Ja5fwFwQV+tWAXjbKJ7AD8B7BNv7wM8EW9fBZyeXw84HbgqU35VLNsHeDxT3lWvWB99tL43AScMxvUERgK/BN5G+DVUXf6+CNwGvD3erov1LH//zNUrth/HxxTso0brth9wJ3AcsKJU/wN4HdfTM4AH3X6avdRyCmICsDFz/8lY1t/t7e5PxdtPA3vH28XWp1T5kwXKS/VRU/Gt6OGEo8RBs57xrflaYDNwO+Fo7gV3315gTF3rEZe/CDRS+Xo3luijFr4MnAfsiPdL9T9Q19GB/zGzNWZ2ZiwbNPtpIXV91dFA5O5uZjX9nl5f9AFgZqOAG4Cz3f2lOP3VZ2OoZR/u/jpwmJmNBv4bOLgW/aRiZnOAze6+xsympx5PDb3T3TeZ2XjgdjN7PLtwoO+nhdTyCHgTMDFzf79Y1t/92cz2AYjXm2N5sfUpVb5fgfJSfdSEmQ0lhO/33P3GnYxhwK6nu78ArCa8VR5tZrkDjOyYutYjLn8z0Enl691Zoo9qewdwspmtB64jTENcXqL/gbiOuPumeL2Z8EJ6NINwP82qZQA/CBwUP0WtJ3wYcHMN+6uWm4HcJ6cthDnTXPm8+OnrMcCL8W3LbcCJZjYmfnp6ImGe7CngJTM7Jn7aOi+vrUJ9VF3s+z+Ax9x9WWbRoFhPMxsXj3wxsxGE+e3HCEF8apH1y43pVOAuD5N/NwOnxW8QHAAcRPjQpuB+HB9TrI+qcvcL3H0/d2+K/d/l7h8YTOtoZnua2Ztytwn71zoGyX5aVC0nmAmfVP6GMCd3YV9NbFcwvh8ATwF/IcwJfZgw73Un8FvgDqAh1jXgK3Fdfg1My7TzIaAjXv4pUz6NsBP9DriSN355WLCPGq3jOwlza78C1sbLrMGynsBbgYfi+q0DPh3LDySESwfwI2BYLB8e73fE5Qdm2rowrsMTxE/IS+3Hxfqo8T47nTe+BTFo1jH283C8PJIbw2DZT4td9FNkEZFE9Es4EZFEFMAiIokogEVEElEAi4gkogAWEUlEASwikogCWMpiZv9gZm5mffoz33iKwrEllr8eT1+4zsx+ZGYjazCGj5rZvGq3K6IAlnKdDvw0Xvcnr7n7Ye7+FmAb8NHswszPaHvN3b/u7t/e1XZE8imAZafiiXzeSfil4GmxbLqZ3W1m15vZ42b2vcwJrtebWauZ/TKeAPvgWL7UzP410+66eIY2zOzH8SxYj2TOhFWpe4HmOLZ7zexm4NF4trRLzexBCyfv/ufMOtxjZjeZ2e/N7HNm9gELJ3j/tZn9df644zpPi7fHxvMzYGbz4zrcHtf/Y2Z2joUTqN9nZg29XCcZxBTAUo65wCp3/w3QaWZHxvLDgbMJJ/o+kHDSmJxn3f0I4GvAv7JzH3L3Iwk/F11oZo2VDDAe6c4k/CwVwon2F7n7ZMILx4vufhRwFPCReC4EgL8lHDUfAnwQmOzuRwPfBBZUMgbgLcApsY/PAq+6++HALwjnHhDpRgEs5TidcBYu4nVuGuIBd3/S3XcQzjHRlHlM7qxra/LKi1loZg8D9xHOZnVQmWMbYeFcwO3ABsKJh3Jj+0O8fSLhxC1rCedCbsy0/6C7P+XuWwnnCPifWP7rMsedtdrdX3b3Zwjn4L1lF9qS3YDOBywlxbfOxwFTLZwndQjh5D63AlszVV+n+/60tUD5drq/6A+PfUwHZhD+i8OrZnZ3blkZXnP3w/LGDPBKtghY4O635dWbnrcOOzL3d1D47yO7DvljrLQt2c3pCFh25lTgO+6+v7s3uftE4A/Au3rR1nrC1AAW/olibhrgzcDzMXwPJvzfrmq6DTjLwnmRMbPJ8ZSHvbEeyE3BnFqinshOKYBlZ04nnBw76wZ6922IG4AGM3sE+Bjh9IcAq4A6M3sM+BxhGqKavgk8CvzSwn/AvoreH5F+kRDmDwFFvx4nUg6djlJEJBEdAYuIJKIPBqTfi19Ju7PAouPdvbOvxyNSLZqCEBFJRFMQIiKJKIBFRBJRAIuIJKIAFhFJ5P8DmaPi59mkQR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91" name="AutoShape 15" descr="data:image/png;base64,iVBORw0KGgoAAAANSUhEUgAAAWAAAAEcCAYAAAD5gW72AAAABHNCSVQICAgIfAhkiAAAAAlwSFlzAAALEgAACxIB0t1+/AAAADh0RVh0U29mdHdhcmUAbWF0cGxvdGxpYiB2ZXJzaW9uMy4yLjIsIGh0dHA6Ly9tYXRwbG90bGliLm9yZy+WH4yJAAAc1klEQVR4nO3deZhcVZ3/8feXdDoLEZPuJAyEhIZpMhCMwxIQx2UCBCSLZAb5PT9QTGf0JyPzmITACCJR0oIzKhqE4AI6yLjiCIxASIdhCYgLS0eChk1bjQkRDDRrgEkM+f7+OKea29VVlapOVZ/uzuf1PPVU1bmnzjn31u1P3TpVddvcHRER6Xt7pB6AiMjuSgEsIpKIAlhEJBEFsIhIIgpgEZFEFMAiIokogPs5M2syMzeza1OPJSeO5+4y686P9efXdlQDm5ldG7dTU6as3z33Ul0K4ATM7GAzW25m68zsRTPbZmZ/MrNbzezDZjYs9Rh3F2Y22cy+YmaPm9kWM3vFzJ4ws6+a2d9UsZ+lMUynV6tNGfjqUg9gd2NmnwYuIrz4/QL4T2ALsDcwHfgmcBYwLdEQq+2/gfuAp1IPJJ+ZLQSWEZ6Le4AVgANHAh8FzjSzc9z9ikRD3AQcAryYqH+pMQVwHzKzTwKtwEbg/7j7/QXqzAHO7eux1Yq7v0g/DBAzmwdcDjwH/KO7/yRv+buAHwOXm9nz7v6dvh6ju/8FeLyv+5U+5O669MEFaAK2xctbdlJ3WN7jHLg23r4OeBb4X6AdmFOindOB1cALsf5jwJJs+3n1DwauAdYDW4HNwL3AWXn1HLi7wOM/DuwAfgY0xLL5sf78vLrr42VP4FJgQ+yzAzgfsALtG7AIeDSuzybgSuDNufbKfC7eRAheB95Tot5JsU4n8KZMecF1KrZ94ti80CVT59pY1lTouS/Qx0jgAmAt8ArhXdQvgNML1J0e21kKHA3cmln/pljnrcAPMs/9M8AvgS8DQ1P//QzWi46A+84/AUOB69x9XamK7r61QPH+wAPA74HvAA3A/wVuMrMZ7r46W9nMrol9PgncQAjhY4CLgePN7AR3356pPxv4ETAMWEX4YxwN/C1wHvC1YuM1sz0If6gLgBuBD7j7/5Zax2gocBuwL9AGbAf+AfgcMJzwbiHrK4TpmT8BVxNezE4mhMpQ4C9l9AlwKjAGeMDdbytWyd1XmdmDwFHxMd8qs/18Xyas198TppzW97IdAMxsNHAXcDghJK8hTKO8B/i+mR3q7ksKPPTthND+aXzMWGCbmb0VuJ8QyDcDfwD2ApqBfyG8aJe7baUSqV8BdpcLcCdhB/9/FT6uiTeOmC7KW/aeWL4yr3x+LL8RGJG3bGlctihTNpYwTbAN+PsCY9gv737XER4hKG+IZcuBPYqMZX5e+frc2LNjBMYTXixeIHPkBbwr1n8CGJ0prwd+EpetL3Ob/kes/9ky6n421v3mztap0PYpsN2nF3nMtZR5BJype15e+XDCi+cO4LBM+fTMPvTPBfr+Ulw2t8CyMfnPqS7Vu+hbEH1nn3j9ZC8f/0fgkmyBh6O3DYQjwKxFhKPJD7n7a3nLLia8pf5ApqyFcMTzNXe/J79jdy84ZjNrAO4A/hE4390XuPuOstcoWJgdo7tvBm4iTCtkv4XQEq8/6+4vZOpvIxzVVSL3XGwso26uzr4V9lETZtYInAG0u/sXsss8vOs4nzBV8/4CD1/r7leVaD5/X8Hdn+/Fcypl0hTEwLHW3V8vUL6R8NYSADMbSZg2eBY428wKtbWV8Ol6zjHxuq2C8exNmOs9EDjD3b9fwWNzXnT3jgLludAbkyk7PF7/tED9+wgvOLuDo4AhgJvZ0gLLh8brQwose6BImz8kvGj/2MyuJ7yo/szdf7eLY5WdUAD3nacIfxQTevn4F4qUb6f797nHEI6AxhG+7laO0fF6UwXj+SvCUfOTFA7FcpRaJwhBk/PmeP3n/Mru/rqZdVbQ79PxemIZdXN1/lRB+7XUGK+PipdiRhUoe7pAGe7+QPzWx4WEue4PApjZE0Cru/+g98OVUjQF0XdyIXV8jfvJfeXrIXe3UpfMY3JBWMmLw8OEaYEJwE/M7MAqjL2Ul+L13vkLzGwIbwRTOXLPxYwy6ubq/CxTlntL3uMAJn5AVku55/eynTy/xxZ4bNH/vuDuv3D3OYQX8HcQpqr2JnyoV852kl5QAPedbxE+SX6fmU0pVXFXfgnn7luAR4BD4xxtOe6L1zMr7Ou7wGmE+dGfmNnkSh5foYfi9TsLLDuGyt7NXU940TnazE4oVikuO5rwla3rM4uej9eFjqCL/YAmN300pMjycj1AeAF41y62U5C7b3X3n7v7p4GFsXhuLfoSBXCfcff1hE/C64FbzazgH6qZnURlc7GFLIv9XFPoiMzMxpjZEZmi/yQcYZ5lZu8uUH+/Yh25+/WEt61jgXvM7NBdHHsx347XF5pZbjoCM6sH/q2Shtz9Jd74scv3zewd+XXM7O+A3Lz2Ynd/ObO4nRCC749z7rnHNADdPhjLyE2RTKpkrAXGvhn4HjDNzD4Vj/7zx/7XZnZAuW2a2d+Z2YgCi3LvNl7t3WhlZzQH3Ifc/d/MrI4wN/ugmf2c8Mec+ynyu4GDYtmu9HONmR1J+A7n78ws922JBuCA2M+3CD+3xd2fNbP3E47yVptZG/ArwhzvWwlHekX/oN39ZjObS/jZ8d3xe8kP78o6FOjjHjO7GjgTeMTMbiC8o3gv4W35n3hjaqCc9nIvTl8A7o0nF1rDGz9FPja2d7a7fzvvsU+Z2fcIc6VrzexWwraaRfhK3OH0tDq29+9m9hbiUbS7X1Kg7s58jLCffAb4oJn9lDA3vi/hc4ajCD/C+UOZ7Z0HHGdm98bHbAEOJbwjep7wnWuphdTfg9sdL4Q/kuXAOsKR5zbCh3RtwIcp8ku4Im3dTeYXVXnL5hDOb7A59vE04S3sJcDBBeofSjjS3BTr/5lwjoQz8+oV+yXcdOBlwlv2o2LZfEr8Eq7IuJdS4DuzhHdsiwk/z91KCN2vED6ge5nwTZFKn4uDCT8yeYJwpPcq8JtY1mMbZR43jPALvifjtuogfB2ursT2OYPwy7XX2PVfwtUTgvjnhBegrYQX2TuBs4HGvOfFgaVF1uVEwgvyo7GtV+L2uALYP/Xfy2C+WHwCRAYsMzuIEJrXufvpqccjUi7NAcuAYWZ/FX/2nC0bSfipL4QpEJEBQ3PAMpCcDZwe52ufInwX+XhgP8L0zY/SDU2kcgpgGUhuJ/zK70TCB4rbCVMPVwBfds2nyQCjOWARkUQqOgIeO3asNzU11WgoIiKD05o1a55193H55RUFcFNTE+3tu/QVVRGR3Y6Z/bFQub4FISKSiAJYRCQRBbCISCIKYBGRRBTAIiKJKIBFRBJRAIuIJKIAFhFJRAEsIpKIAlhEJBEFsIhIIgpgEZFEFMAiIokogEVEElEAi4gkogAWEUlEASwikogCWEQkEQWwiEgi/fLf0i9fvpyOjo6u+5s2bQJgwoQJ3eo1NzezYMGCPh2biEi19MsA7ujoYO26x3h9ZAMAQ159EYCnt74x3CGvPpdkbCIi1dIvAxjg9ZENvHbwLABGPL4SoOt+tkxEZKDSHLCISCIKYBGRRBTAIiKJKIBFRBJRAIuIJKIAFhFJRAEsIpKIAlhEJBEFsIhIIgpgEZFEFMAiIokogEVEElEAi4gkogAWEUlEASwikogCWEQkEQWwiEgiCmARkUQUwCIiiSiARUQSUQCLiCSiABYRSUQBLCKSiAJYRCQRBbCISCIKYBGRRBTAIiKJKIBFRBJRAIuIJKIAFhFJRAEsIpKIAlhEJBEFsIhIIgpgEZFEFMAiIokogEVEElEAi4gkogAWEUlEASwikogCWEQkEQWwiEgifRLAy5cvZ/ny5X3RVb8eg4hIVl1fdNLR0dEX3fT7MYiIZGkKQkQkEQWwiEgiCmARkUQUwCIiiSiARUQSUQCLiCSiABYRSUQBLCKSiAJYRCQRBbCISCIKYBGRRBTAIiKJKIBFRBJRAIuIJKIAFhFJRAEsIpKIAlhEJBEFsIhIIgpgEZFEFMAiIokogEVEElEAi4gkogAWEUlEASwikogCWEQkEQWwiEgiCmARkUQUwCIiiSiARUQSUQCLiCSiABYRSUQBLCKSiAJYRCQRBbCISCIKYBGRRBTAIiKJKIBFRBJRAIuIJFKXegB95eGHHwZg+vTpaQeyC0aPHs3WrVt53/vex3e/+92CdWbPns2tt97ao3zatGm0t7czZ84cNmzYwMKFC2ltbWXjxo0AzJo1i5UrVzJ+/HjGjh3LOeecw5e+9CVeeeUVNmzYAMCkSZO47LLLAGhtbeX444/nsssu45RTTuHGG29k/PjxbN68meHDh3PllVfS3NxMR0cHCxcuZMyYMWzatIn6+np27NjB9u3bOffcc9lnn334+Mc/zsSJExk1ahQXX3wxjY2N3HXXXXzmM5+hvr6er371qzQ3N3dbn87OTi644AI2btzI8uXLeyzP19nZSWtrK29729v4xje+wbhx43jppZdwd7Zt28awYcPYd999GTFiBBdffDEAn/rUp9i2bRvPPfcczz33HA0NDYwdO5YhQ4ZwySWX0NjY2KP9iy66iMbGRq644gpuvPFG9tprL15++WW++MUv0tTUxLnnnsuGDRu49NJLOfLII0uOObcNLrroIo499tiSdUvp6Ohg0aJFtLa2cs011+DuPcZfTfnbolzt7e2cd955O9022faBon31dhz5qvU8FGLuXnbladOmeXt7e8WdLFq0CIDLL7+87Pprfv9nXjt4FgAjHl8J0HU/V3bkgXuX3eZADt5qMzP2339/1q9fX7ROU1NTweVz587F3bnlllsAKLb/NDU1ce211zJ//vyi/ZgZe+65J1u2bOnW/uLFi5kxYwbbt2/v1lbWsmXLuPnmm4suz7ds2TJuueWWouMttI659ovVWbx4cY/2Tz75ZBYvXtxjfxs1ahTHHXdcV5ujRo1ixYoVJceR2wZ1dXXccccdOx13MbnnYNSoUV3bOn/81ZS/Lco1Z84ctmzZstNtk20/ty8W6qu348hXjefBzNa4+7T88t1iCkLh2527lwxfoOjyFStW0NbWhruXDLP169ezevXqkv24e7fwBWhra+Omm27qCt9cWx0dHV33Ozs7aWtrK7o8X2dnJ6tWrSorfAFWrlzZrf1C2tra6Ozs7NH+qlWr+PznP9+j/pYtW7petHL316xZU7T9u+66q2sbbN++ndWrV5c19nwdHR1dz0F2W2fHX03526LcPtrb27vGV2rbZNtva2sr2ldvx5GvWs9DMX1yBHzqqafy2muv7fRtYk5HRwcvb3NeOew0oPAR8J5rr+NN9VZWm7npB6kOMysrzOrq6roFabltQ88j6+xRbvbot9DyfMuWLWPlypUVj2Vn48wdWWXbr2SdSx3pZd8BAL0++ir2DiQ7/mrK3xazZ88uq4/c0W9OsW2TbT+7r+T31dtx5KvW89DrI2AzO9PM2s2s/Zlnnqm4Yxl8yn3R7k3gFTuyzoZIoT+AUkfad9xxR1XDF8I4b7/99h7tV9JP/tF/Vn47vR1/se2SHX815W+LcvvI3xbFtk22/ey+kt9Xb8eRr1rPQzE7/RDO3a8GroZwBNybTiZMmABUPgdcyo7he9Fc5hywpiCqK9URcM6MGTMKHgEXM2PGjJocAZ9wwgk92q/0CLiY/Hbq6nr3eXmxufzs+Kspf1uU20d2fjp3f2ft5x8BZ/vq7TjyVet5KGa3mAOW6hkyZEjZO+GFF15YcftDhw7l7LPP7lG+ZMmSrtstLS0MHTq06PJ8LS0t7LFH+bv60KFDe7RfqM68efN6tD9kyBBmzpxZ8DG5wMhpbW0t2v4nP/nJbvd7sy2h+HbJjr+a8rdFuX0sXbq02/1i2ybbfvZ5yu+rt+PIV63noZjdIoDvvvvu1EPoV8ys5BEjFD+inDNnDjNnzsTMegRK/uOPPfbYkv2YWY8jnZkzZzJ37txuId/U1NRtrr+xsbFbyOUvz9fY2MhJJ51UcrxZs2bNKhqi2XHmvtqUbf+kk07i/PPP71F/1KhRvPe97+12v9RXrY477riubVBXV9frrz81Nzd3PQfZbZ0dfzXlb4ty+5g2bVrX+Eptm2z7M2fOLNpXb8eRr1rPQzG7RQAPFqNHj2bEiBGcccYZRevMnj27YPm0aWH+f86cOUydOpUlS5YwceLEruWzZoUPOMePH8+UKVNYsmQJhxxyCJMmTeqqM2nSJObNm0dLSwtTp07tOlI95ZRTuh4LMHz48K4jryVLljBy5Miuaaj6+vquHfqcc85h6dKlmBmTJk1iypQpXUcquSOP+vr6gkdxLS0tTJ48mREjRpQ8+s3Wnzp1Kh/5yEcAGDduHMOGDaO+vh6AYcOGccABB3SNoaWlhSlTptDc3ExDQwMADQ0NTJ48mUMOOaTHEVWu/Vx5bpvstddemBmtra20tLTQ1NTEHnvsUfLoNye3DXb1qGvJkiXsueeeLF26lClTphQcfzXlb4tyLV26tKxtk22/VF+9HUe+aj0Phew23wOudAwiItWyW38PWESkP1IAi4gkogAWEUlEASwikogCWEQkEQWwiEgiCmARkUQUwCIiiSiARUQSUQCLiCSiABYRSUQBLCKSiAJYRCQRBbCISCIKYBGRRBTAIiKJKIBFRBJRAIuIJKIAFhFJRAEsIpKIAlhEJBEFsIhIIgpgEZFEFMAiIokogEVEElEAi4gkogAWEUlEASwikogCWEQkEQWwiEgiCmARkUQUwCIiiSiARUQSUQCLiCSiABYRSUQBLCKSiAJYRCQRBbCISCJ1fdFJc3NzX3TT78cgIpLVJwG8YMGCvuim349BRCRLUxAiIokogEVEElEAi4gkogAWEUlEASwikogCWEQkEQWwiEgiCmARkUQUwCIiiSiARUQSUQCLiCSiABYRSUQBLCKSiAJYRCQRBbCISCIKYBGRRBTAIiKJKIBFRBJRAIuIJKIAFhFJRAEsIpKIAlhEJBEFsIhIIgpgEZFEFMAiIokogEVEElEAi4gkogAWEUlEASwikogCWEQkEQWwiEgiCmARkUQUwCIiiSiARUQSUQCLiCSiABYRSUQBLCKSiAJYRCQRBbCISCIKYBGRROpSD6CYIa8+x4jHV8bbnQBd93PLYe8UQxMRqYp+GcDNzc3d7m/atB2ACROygbt3j3oiIgNJvwzgBQsWpB6CiEjNaQ5YRCQRBbCISCIKYBGRRBTAIiKJKIBFRBJRAIuIJKIAFhFJRAEsIpKIAlhEJBEFsIhIIgpgEZFEFMAiIokogEVEElEAi4gkogAWEUlEASwikogCWEQkEQWwiEgiCmARkUQUwCIiiZi7l1/Z7BngjxX2MRZ4tsLHDDRax4FvsK8faB1T2t/dx+UXVhTAvWFm7e4+raadJKZ1HPgG+/qB1rE/0hSEiEgiCmARkUT6IoCv7oM+UtM6DnyDff1A69jv1HwOWERECtMUhIhIIgpgEZFEahrAZnaSmT1hZh1m9ola9tUbZnaNmW02s3WZsgYzu93Mfhuvx8RyM7Mr4rr8ysyOyDymJdb/rZm1ZMqPNLNfx8dcYWZWqo8areNEM1ttZo+a2SNmtmgwraeZDTezB8zs4bh+rbH8ADO7P47ph2ZWH8uHxfsdcXlTpq0LYvkTZvaeTHnB/bhYH7ViZkPM7CEzWzEY19HM1sf9aK2ZtceyQbGfFuXuNbkAQ4DfAQcC9cDDwJRa9dfLMb4bOAJYlyn7AvCJePsTwOfj7VlAG2DAMcD9sbwB+H28HhNvj4nLHoh1LT52Zqk+arSO+wBHxNtvAn4DTBks6xn7HBVvDwXuj2P5L+C0WP514Kx4+1+Ar8fbpwE/jLenxH10GHBA3HeHlNqPi/VRw+fyHOD7wIpS/Q/UdQTWA2PzygbFflp0nWu4Md8O3Ja5fwFwQV+tWAXjbKJ7AD8B7BNv7wM8EW9fBZyeXw84HbgqU35VLNsHeDxT3lWvWB99tL43AScMxvUERgK/BN5G+DVUXf6+CNwGvD3erov1LH//zNUrth/HxxTso0brth9wJ3AcsKJU/wN4HdfTM4AH3X6avdRyCmICsDFz/8lY1t/t7e5PxdtPA3vH28XWp1T5kwXKS/VRU/Gt6OGEo8RBs57xrflaYDNwO+Fo7gV3315gTF3rEZe/CDRS+Xo3luijFr4MnAfsiPdL9T9Q19GB/zGzNWZ2ZiwbNPtpIXV91dFA5O5uZjX9nl5f9AFgZqOAG4Cz3f2lOP3VZ2OoZR/u/jpwmJmNBv4bOLgW/aRiZnOAze6+xsympx5PDb3T3TeZ2XjgdjN7PLtwoO+nhdTyCHgTMDFzf79Y1t/92cz2AYjXm2N5sfUpVb5fgfJSfdSEmQ0lhO/33P3GnYxhwK6nu78ArCa8VR5tZrkDjOyYutYjLn8z0Enl691Zoo9qewdwspmtB64jTENcXqL/gbiOuPumeL2Z8EJ6NINwP82qZQA/CBwUP0WtJ3wYcHMN+6uWm4HcJ6cthDnTXPm8+OnrMcCL8W3LbcCJZjYmfnp6ImGe7CngJTM7Jn7aOi+vrUJ9VF3s+z+Ax9x9WWbRoFhPMxsXj3wxsxGE+e3HCEF8apH1y43pVOAuD5N/NwOnxW8QHAAcRPjQpuB+HB9TrI+qcvcL3H0/d2+K/d/l7h8YTOtoZnua2Ztytwn71zoGyX5aVC0nmAmfVP6GMCd3YV9NbFcwvh8ATwF/IcwJfZgw73Un8FvgDqAh1jXgK3Fdfg1My7TzIaAjXv4pUz6NsBP9DriSN355WLCPGq3jOwlza78C1sbLrMGynsBbgYfi+q0DPh3LDySESwfwI2BYLB8e73fE5Qdm2rowrsMTxE/IS+3Hxfqo8T47nTe+BTFo1jH283C8PJIbw2DZT4td9FNkEZFE9Es4EZFEFMAiIokogEVEElEAi4gkogAWEUlEASwikogCWMpiZv9gZm5mffoz33iKwrEllr8eT1+4zsx+ZGYjazCGj5rZvGq3K6IAlnKdDvw0Xvcnr7n7Ye7+FmAb8NHswszPaHvN3b/u7t/e1XZE8imAZafiiXzeSfil4GmxbLqZ3W1m15vZ42b2vcwJrtebWauZ/TKeAPvgWL7UzP410+66eIY2zOzH8SxYj2TOhFWpe4HmOLZ7zexm4NF4trRLzexBCyfv/ufMOtxjZjeZ2e/N7HNm9gELJ3j/tZn9df644zpPi7fHxvMzYGbz4zrcHtf/Y2Z2joUTqN9nZg29XCcZxBTAUo65wCp3/w3QaWZHxvLDgbMJJ/o+kHDSmJxn3f0I4GvAv7JzH3L3Iwk/F11oZo2VDDAe6c4k/CwVwon2F7n7ZMILx4vufhRwFPCReC4EgL8lHDUfAnwQmOzuRwPfBBZUMgbgLcApsY/PAq+6++HALwjnHhDpRgEs5TidcBYu4nVuGuIBd3/S3XcQzjHRlHlM7qxra/LKi1loZg8D9xHOZnVQmWMbYeFcwO3ABsKJh3Jj+0O8fSLhxC1rCedCbsy0/6C7P+XuWwnnCPifWP7rMsedtdrdX3b3Zwjn4L1lF9qS3YDOBywlxbfOxwFTLZwndQjh5D63AlszVV+n+/60tUD5drq/6A+PfUwHZhD+i8OrZnZ3blkZXnP3w/LGDPBKtghY4O635dWbnrcOOzL3d1D47yO7DvljrLQt2c3pCFh25lTgO+6+v7s3uftE4A/Au3rR1nrC1AAW/olibhrgzcDzMXwPJvzfrmq6DTjLwnmRMbPJ8ZSHvbEeyE3BnFqinshOKYBlZ04nnBw76wZ6922IG4AGM3sE+Bjh9IcAq4A6M3sM+BxhGqKavgk8CvzSwn/AvoreH5F+kRDmDwFFvx4nUg6djlJEJBEdAYuIJKIPBqTfi19Ju7PAouPdvbOvxyNSLZqCEBFJRFMQIiKJKIBFRBJRAIuIJKIAFhFJ5P8DmaPi59mkQR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93" name="AutoShape 17" descr="data:image/png;base64,iVBORw0KGgoAAAANSUhEUgAAAWAAAAEcCAYAAAD5gW72AAAABHNCSVQICAgIfAhkiAAAAAlwSFlzAAALEgAACxIB0t1+/AAAADh0RVh0U29mdHdhcmUAbWF0cGxvdGxpYiB2ZXJzaW9uMy4yLjIsIGh0dHA6Ly9tYXRwbG90bGliLm9yZy+WH4yJAAAc1klEQVR4nO3deZhcVZ3/8feXdDoLEZPuJAyEhIZpMhCMwxIQx2UCBCSLZAb5PT9QTGf0JyPzmITACCJR0oIzKhqE4AI6yLjiCIxASIdhCYgLS0eChk1bjQkRDDRrgEkM+f7+OKea29VVlapOVZ/uzuf1PPVU1bmnzjn31u1P3TpVddvcHRER6Xt7pB6AiMjuSgEsIpKIAlhEJBEFsIhIIgpgEZFEFMAiIokogPs5M2syMzeza1OPJSeO5+4y686P9efXdlQDm5ldG7dTU6as3z33Ul0K4ATM7GAzW25m68zsRTPbZmZ/MrNbzezDZjYs9Rh3F2Y22cy+YmaPm9kWM3vFzJ4ws6+a2d9UsZ+lMUynV6tNGfjqUg9gd2NmnwYuIrz4/QL4T2ALsDcwHfgmcBYwLdEQq+2/gfuAp1IPJJ+ZLQSWEZ6Le4AVgANHAh8FzjSzc9z9ikRD3AQcAryYqH+pMQVwHzKzTwKtwEbg/7j7/QXqzAHO7eux1Yq7v0g/DBAzmwdcDjwH/KO7/yRv+buAHwOXm9nz7v6dvh6ju/8FeLyv+5U+5O669MEFaAK2xctbdlJ3WN7jHLg23r4OeBb4X6AdmFOindOB1cALsf5jwJJs+3n1DwauAdYDW4HNwL3AWXn1HLi7wOM/DuwAfgY0xLL5sf78vLrr42VP4FJgQ+yzAzgfsALtG7AIeDSuzybgSuDNufbKfC7eRAheB95Tot5JsU4n8KZMecF1KrZ94ti80CVT59pY1lTouS/Qx0jgAmAt8ArhXdQvgNML1J0e21kKHA3cmln/pljnrcAPMs/9M8AvgS8DQ1P//QzWi46A+84/AUOB69x9XamK7r61QPH+wAPA74HvAA3A/wVuMrMZ7r46W9nMrol9PgncQAjhY4CLgePN7AR3356pPxv4ETAMWEX4YxwN/C1wHvC1YuM1sz0If6gLgBuBD7j7/5Zax2gocBuwL9AGbAf+AfgcMJzwbiHrK4TpmT8BVxNezE4mhMpQ4C9l9AlwKjAGeMDdbytWyd1XmdmDwFHxMd8qs/18Xyas198TppzW97IdAMxsNHAXcDghJK8hTKO8B/i+mR3q7ksKPPTthND+aXzMWGCbmb0VuJ8QyDcDfwD2ApqBfyG8aJe7baUSqV8BdpcLcCdhB/9/FT6uiTeOmC7KW/aeWL4yr3x+LL8RGJG3bGlctihTNpYwTbAN+PsCY9gv737XER4hKG+IZcuBPYqMZX5e+frc2LNjBMYTXixeIHPkBbwr1n8CGJ0prwd+EpetL3Ob/kes/9ky6n421v3mztap0PYpsN2nF3nMtZR5BJype15e+XDCi+cO4LBM+fTMPvTPBfr+Ulw2t8CyMfnPqS7Vu+hbEH1nn3j9ZC8f/0fgkmyBh6O3DYQjwKxFhKPJD7n7a3nLLia8pf5ApqyFcMTzNXe/J79jdy84ZjNrAO4A/hE4390XuPuOstcoWJgdo7tvBm4iTCtkv4XQEq8/6+4vZOpvIxzVVSL3XGwso26uzr4V9lETZtYInAG0u/sXsss8vOs4nzBV8/4CD1/r7leVaD5/X8Hdn+/Fcypl0hTEwLHW3V8vUL6R8NYSADMbSZg2eBY428wKtbWV8Ol6zjHxuq2C8exNmOs9EDjD3b9fwWNzXnT3jgLludAbkyk7PF7/tED9+wgvOLuDo4AhgJvZ0gLLh8brQwose6BImz8kvGj/2MyuJ7yo/szdf7eLY5WdUAD3nacIfxQTevn4F4qUb6f797nHEI6AxhG+7laO0fF6UwXj+SvCUfOTFA7FcpRaJwhBk/PmeP3n/Mru/rqZdVbQ79PxemIZdXN1/lRB+7XUGK+PipdiRhUoe7pAGe7+QPzWx4WEue4PApjZE0Cru/+g98OVUjQF0XdyIXV8jfvJfeXrIXe3UpfMY3JBWMmLw8OEaYEJwE/M7MAqjL2Ul+L13vkLzGwIbwRTOXLPxYwy6ubq/CxTlntL3uMAJn5AVku55/eynTy/xxZ4bNH/vuDuv3D3OYQX8HcQpqr2JnyoV852kl5QAPedbxE+SX6fmU0pVXFXfgnn7luAR4BD4xxtOe6L1zMr7Ou7wGmE+dGfmNnkSh5foYfi9TsLLDuGyt7NXU940TnazE4oVikuO5rwla3rM4uej9eFjqCL/YAmN300pMjycj1AeAF41y62U5C7b3X3n7v7p4GFsXhuLfoSBXCfcff1hE/C64FbzazgH6qZnURlc7GFLIv9XFPoiMzMxpjZEZmi/yQcYZ5lZu8uUH+/Yh25+/WEt61jgXvM7NBdHHsx347XF5pZbjoCM6sH/q2Shtz9Jd74scv3zewd+XXM7O+A3Lz2Ynd/ObO4nRCC749z7rnHNADdPhjLyE2RTKpkrAXGvhn4HjDNzD4Vj/7zx/7XZnZAuW2a2d+Z2YgCi3LvNl7t3WhlZzQH3Ifc/d/MrI4wN/ugmf2c8Mec+ynyu4GDYtmu9HONmR1J+A7n78ws922JBuCA2M+3CD+3xd2fNbP3E47yVptZG/ArwhzvWwlHekX/oN39ZjObS/jZ8d3xe8kP78o6FOjjHjO7GjgTeMTMbiC8o3gv4W35n3hjaqCc9nIvTl8A7o0nF1rDGz9FPja2d7a7fzvvsU+Z2fcIc6VrzexWwraaRfhK3OH0tDq29+9m9hbiUbS7X1Kg7s58jLCffAb4oJn9lDA3vi/hc4ajCD/C+UOZ7Z0HHGdm98bHbAEOJbwjep7wnWuphdTfg9sdL4Q/kuXAOsKR5zbCh3RtwIcp8ku4Im3dTeYXVXnL5hDOb7A59vE04S3sJcDBBeofSjjS3BTr/5lwjoQz8+oV+yXcdOBlwlv2o2LZfEr8Eq7IuJdS4DuzhHdsiwk/z91KCN2vED6ge5nwTZFKn4uDCT8yeYJwpPcq8JtY1mMbZR43jPALvifjtuogfB2ursT2OYPwy7XX2PVfwtUTgvjnhBegrYQX2TuBs4HGvOfFgaVF1uVEwgvyo7GtV+L2uALYP/Xfy2C+WHwCRAYsMzuIEJrXufvpqccjUi7NAcuAYWZ/FX/2nC0bSfipL4QpEJEBQ3PAMpCcDZwe52ufInwX+XhgP8L0zY/SDU2kcgpgGUhuJ/zK70TCB4rbCVMPVwBfds2nyQCjOWARkUQqOgIeO3asNzU11WgoIiKD05o1a55193H55RUFcFNTE+3tu/QVVRGR3Y6Z/bFQub4FISKSiAJYRCQRBbCISCIKYBGRRBTAIiKJKIBFRBJRAIuIJKIAFhFJRAEsIpKIAlhEJBEFsIhIIgpgEZFEFMAiIokogEVEElEAi4gkogAWEUlEASwikogCWEQkEQWwiEgi/fLf0i9fvpyOjo6u+5s2bQJgwoQJ3eo1NzezYMGCPh2biEi19MsA7ujoYO26x3h9ZAMAQ159EYCnt74x3CGvPpdkbCIi1dIvAxjg9ZENvHbwLABGPL4SoOt+tkxEZKDSHLCISCIKYBGRRBTAIiKJKIBFRBJRAIuIJKIAFhFJRAEsIpKIAlhEJBEFsIhIIgpgEZFEFMAiIokogEVEElEAi4gkogAWEUlEASwikogCWEQkEQWwiEgiCmARkUQUwCIiiSiARUQSUQCLiCSiABYRSUQBLCKSiAJYRCQRBbCISCIKYBGRRBTAIiKJKIBFRBJRAIuIJKIAFhFJRAEsIpKIAlhEJBEFsIhIIgpgEZFEFMAiIokogEVEElEAi4gkogAWEUlEASwikogCWEQkEQWwiEgifRLAy5cvZ/ny5X3RVb8eg4hIVl1fdNLR0dEX3fT7MYiIZGkKQkQkEQWwiEgiCmARkUQUwCIiiSiARUQSUQCLiCSiABYRSUQBLCKSiAJYRCQRBbCISCIKYBGRRBTAIiKJKIBFRBJRAIuIJKIAFhFJRAEsIpKIAlhEJBEFsIhIIgpgEZFEFMAiIokogEVEElEAi4gkogAWEUlEASwikogCWEQkEQWwiEgiCmARkUQUwCIiiSiARUQSUQCLiCSiABYRSUQBLCKSiAJYRCQRBbCISCIKYBGRRBTAIiKJKIBFRBJRAIuIJFKXegB95eGHHwZg+vTpaQeyC0aPHs3WrVt53/vex3e/+92CdWbPns2tt97ao3zatGm0t7czZ84cNmzYwMKFC2ltbWXjxo0AzJo1i5UrVzJ+/HjGjh3LOeecw5e+9CVeeeUVNmzYAMCkSZO47LLLAGhtbeX444/nsssu45RTTuHGG29k/PjxbN68meHDh3PllVfS3NxMR0cHCxcuZMyYMWzatIn6+np27NjB9u3bOffcc9lnn334+Mc/zsSJExk1ahQXX3wxjY2N3HXXXXzmM5+hvr6er371qzQ3N3dbn87OTi644AI2btzI8uXLeyzP19nZSWtrK29729v4xje+wbhx43jppZdwd7Zt28awYcPYd999GTFiBBdffDEAn/rUp9i2bRvPPfcczz33HA0NDYwdO5YhQ4ZwySWX0NjY2KP9iy66iMbGRq644gpuvPFG9tprL15++WW++MUv0tTUxLnnnsuGDRu49NJLOfLII0uOObcNLrroIo499tiSdUvp6Ohg0aJFtLa2cs011+DuPcZfTfnbolzt7e2cd955O9022faBon31dhz5qvU8FGLuXnbladOmeXt7e8WdLFq0CIDLL7+87Pprfv9nXjt4FgAjHl8J0HU/V3bkgXuX3eZADt5qMzP2339/1q9fX7ROU1NTweVz587F3bnlllsAKLb/NDU1ce211zJ//vyi/ZgZe+65J1u2bOnW/uLFi5kxYwbbt2/v1lbWsmXLuPnmm4suz7ds2TJuueWWouMttI659ovVWbx4cY/2Tz75ZBYvXtxjfxs1ahTHHXdcV5ujRo1ixYoVJceR2wZ1dXXccccdOx13MbnnYNSoUV3bOn/81ZS/Lco1Z84ctmzZstNtk20/ty8W6qu348hXjefBzNa4+7T88t1iCkLh2527lwxfoOjyFStW0NbWhruXDLP169ezevXqkv24e7fwBWhra+Omm27qCt9cWx0dHV33Ozs7aWtrK7o8X2dnJ6tWrSorfAFWrlzZrf1C2tra6Ozs7NH+qlWr+PznP9+j/pYtW7petHL316xZU7T9u+66q2sbbN++ndWrV5c19nwdHR1dz0F2W2fHX03526LcPtrb27vGV2rbZNtva2sr2ldvx5GvWs9DMX1yBHzqqafy2muv7fRtYk5HRwcvb3NeOew0oPAR8J5rr+NN9VZWm7npB6kOMysrzOrq6roFabltQ88j6+xRbvbot9DyfMuWLWPlypUVj2Vn48wdWWXbr2SdSx3pZd8BAL0++ir2DiQ7/mrK3xazZ88uq4/c0W9OsW2TbT+7r+T31dtx5KvW89DrI2AzO9PM2s2s/Zlnnqm4Yxl8yn3R7k3gFTuyzoZIoT+AUkfad9xxR1XDF8I4b7/99h7tV9JP/tF/Vn47vR1/se2SHX815W+LcvvI3xbFtk22/ey+kt9Xb8eRr1rPQzE7/RDO3a8GroZwBNybTiZMmABUPgdcyo7he9Fc5hywpiCqK9URcM6MGTMKHgEXM2PGjJocAZ9wwgk92q/0CLiY/Hbq6nr3eXmxufzs+Kspf1uU20d2fjp3f2ft5x8BZ/vq7TjyVet5KGa3mAOW6hkyZEjZO+GFF15YcftDhw7l7LPP7lG+ZMmSrtstLS0MHTq06PJ8LS0t7LFH+bv60KFDe7RfqM68efN6tD9kyBBmzpxZ8DG5wMhpbW0t2v4nP/nJbvd7sy2h+HbJjr+a8rdFuX0sXbq02/1i2ybbfvZ5yu+rt+PIV63noZjdIoDvvvvu1EPoV8ys5BEjFD+inDNnDjNnzsTMegRK/uOPPfbYkv2YWY8jnZkzZzJ37txuId/U1NRtrr+xsbFbyOUvz9fY2MhJJ51UcrxZs2bNKhqi2XHmvtqUbf+kk07i/PPP71F/1KhRvPe97+12v9RXrY477riubVBXV9frrz81Nzd3PQfZbZ0dfzXlb4ty+5g2bVrX+Eptm2z7M2fOLNpXb8eRr1rPQzG7RQAPFqNHj2bEiBGcccYZRevMnj27YPm0aWH+f86cOUydOpUlS5YwceLEruWzZoUPOMePH8+UKVNYsmQJhxxyCJMmTeqqM2nSJObNm0dLSwtTp07tOlI95ZRTuh4LMHz48K4jryVLljBy5Miuaaj6+vquHfqcc85h6dKlmBmTJk1iypQpXUcquSOP+vr6gkdxLS0tTJ48mREjRpQ8+s3Wnzp1Kh/5yEcAGDduHMOGDaO+vh6AYcOGccABB3SNoaWlhSlTptDc3ExDQwMADQ0NTJ48mUMOOaTHEVWu/Vx5bpvstddemBmtra20tLTQ1NTEHnvsUfLoNye3DXb1qGvJkiXsueeeLF26lClTphQcfzXlb4tyLV26tKxtk22/VF+9HUe+aj0Phew23wOudAwiItWyW38PWESkP1IAi4gkogAWEUlEASwikogCWEQkEQWwiEgiCmARkUQUwCIiiSiARUQSUQCLiCSiABYRSUQBLCKSiAJYRCQRBbCISCIKYBGRRBTAIiKJKIBFRBJRAIuIJKIAFhFJRAEsIpKIAlhEJBEFsIhIIgpgEZFEFMAiIokogEVEElEAi4gkogAWEUlEASwikogCWEQkEQWwiEgiCmARkUQUwCIiiSiARUQSUQCLiCSiABYRSUQBLCKSiAJYRCQRBbCISCJ1fdFJc3NzX3TT78cgIpLVJwG8YMGCvuim349BRCRLUxAiIokogEVEElEAi4gkogAWEUlEASwikogCWEQkEQWwiEgiCmARkUQUwCIiiSiARUQSUQCLiCSiABYRSUQBLCKSiAJYRCQRBbCISCIKYBGRRBTAIiKJKIBFRBJRAIuIJKIAFhFJRAEsIpKIAlhEJBEFsIhIIgpgEZFEFMAiIokogEVEElEAi4gkogAWEUlEASwikogCWEQkEQWwiEgiCmARkUQUwCIiiSiARUQSUQCLiCSiABYRSUQBLCKSiAJYRCQRBbCISCIKYBGRROpSD6CYIa8+x4jHV8bbnQBd93PLYe8UQxMRqYp+GcDNzc3d7m/atB2ACROygbt3j3oiIgNJvwzgBQsWpB6CiEjNaQ5YRCQRBbCISCIKYBGRRBTAIiKJKIBFRBJRAIuIJKIAFhFJRAEsIpKIAlhEJBEFsIhIIgpgEZFEFMAiIokogEVEElEAi4gkogAWEUlEASwikogCWEQkEQWwiEgiCmARkUQUwCIiiZi7l1/Z7BngjxX2MRZ4tsLHDDRax4FvsK8faB1T2t/dx+UXVhTAvWFm7e4+raadJKZ1HPgG+/qB1rE/0hSEiEgiCmARkUT6IoCv7oM+UtM6DnyDff1A69jv1HwOWERECtMUhIhIIgpgEZFEahrAZnaSmT1hZh1m9ola9tUbZnaNmW02s3WZsgYzu93Mfhuvx8RyM7Mr4rr8ysyOyDymJdb/rZm1ZMqPNLNfx8dcYWZWqo8areNEM1ttZo+a2SNmtmgwraeZDTezB8zs4bh+rbH8ADO7P47ph2ZWH8uHxfsdcXlTpq0LYvkTZvaeTHnB/bhYH7ViZkPM7CEzWzEY19HM1sf9aK2ZtceyQbGfFuXuNbkAQ4DfAQcC9cDDwJRa9dfLMb4bOAJYlyn7AvCJePsTwOfj7VlAG2DAMcD9sbwB+H28HhNvj4nLHoh1LT52Zqk+arSO+wBHxNtvAn4DTBks6xn7HBVvDwXuj2P5L+C0WP514Kx4+1+Ar8fbpwE/jLenxH10GHBA3HeHlNqPi/VRw+fyHOD7wIpS/Q/UdQTWA2PzygbFflp0nWu4Md8O3Ja5fwFwQV+tWAXjbKJ7AD8B7BNv7wM8EW9fBZyeXw84HbgqU35VLNsHeDxT3lWvWB99tL43AScMxvUERgK/BN5G+DVUXf6+CNwGvD3erov1LH//zNUrth/HxxTso0brth9wJ3AcsKJU/wN4HdfTM4AH3X6avdRyCmICsDFz/8lY1t/t7e5PxdtPA3vH28XWp1T5kwXKS/VRU/Gt6OGEo8RBs57xrflaYDNwO+Fo7gV3315gTF3rEZe/CDRS+Xo3luijFr4MnAfsiPdL9T9Q19GB/zGzNWZ2ZiwbNPtpIXV91dFA5O5uZjX9nl5f9AFgZqOAG4Cz3f2lOP3VZ2OoZR/u/jpwmJmNBv4bOLgW/aRiZnOAze6+xsympx5PDb3T3TeZ2XjgdjN7PLtwoO+nhdTyCHgTMDFzf79Y1t/92cz2AYjXm2N5sfUpVb5fgfJSfdSEmQ0lhO/33P3GnYxhwK6nu78ArCa8VR5tZrkDjOyYutYjLn8z0Enl691Zoo9qewdwspmtB64jTENcXqL/gbiOuPumeL2Z8EJ6NINwP82qZQA/CBwUP0WtJ3wYcHMN+6uWm4HcJ6cthDnTXPm8+OnrMcCL8W3LbcCJZjYmfnp6ImGe7CngJTM7Jn7aOi+vrUJ9VF3s+z+Ax9x9WWbRoFhPMxsXj3wxsxGE+e3HCEF8apH1y43pVOAuD5N/NwOnxW8QHAAcRPjQpuB+HB9TrI+qcvcL3H0/d2+K/d/l7h8YTOtoZnua2Ztytwn71zoGyX5aVC0nmAmfVP6GMCd3YV9NbFcwvh8ATwF/IcwJfZgw73Un8FvgDqAh1jXgK3Fdfg1My7TzIaAjXv4pUz6NsBP9DriSN355WLCPGq3jOwlza78C1sbLrMGynsBbgYfi+q0DPh3LDySESwfwI2BYLB8e73fE5Qdm2rowrsMTxE/IS+3Hxfqo8T47nTe+BTFo1jH283C8PJIbw2DZT4td9FNkEZFE9Es4EZFEFMAiIokogEVEElEAi4gkogAWEUlEASwikogCWMpiZv9gZm5mffoz33iKwrEllr8eT1+4zsx+ZGYjazCGj5rZvGq3K6IAlnKdDvw0Xvcnr7n7Ye7+FmAb8NHswszPaHvN3b/u7t/e1XZE8imAZafiiXzeSfil4GmxbLqZ3W1m15vZ42b2vcwJrtebWauZ/TKeAPvgWL7UzP410+66eIY2zOzH8SxYj2TOhFWpe4HmOLZ7zexm4NF4trRLzexBCyfv/ufMOtxjZjeZ2e/N7HNm9gELJ3j/tZn9df644zpPi7fHxvMzYGbz4zrcHtf/Y2Z2joUTqN9nZg29XCcZxBTAUo65wCp3/w3QaWZHxvLDgbMJJ/o+kHDSmJxn3f0I4GvAv7JzH3L3Iwk/F11oZo2VDDAe6c4k/CwVwon2F7n7ZMILx4vufhRwFPCReC4EgL8lHDUfAnwQmOzuRwPfBBZUMgbgLcApsY/PAq+6++HALwjnHhDpRgEs5TidcBYu4nVuGuIBd3/S3XcQzjHRlHlM7qxra/LKi1loZg8D9xHOZnVQmWMbYeFcwO3ABsKJh3Jj+0O8fSLhxC1rCedCbsy0/6C7P+XuWwnnCPifWP7rMsedtdrdX3b3Zwjn4L1lF9qS3YDOBywlxbfOxwFTLZwndQjh5D63AlszVV+n+/60tUD5drq/6A+PfUwHZhD+i8OrZnZ3blkZXnP3w/LGDPBKtghY4O635dWbnrcOOzL3d1D47yO7DvljrLQt2c3pCFh25lTgO+6+v7s3uftE4A/Au3rR1nrC1AAW/olibhrgzcDzMXwPJvzfrmq6DTjLwnmRMbPJ8ZSHvbEeyE3BnFqinshOKYBlZ04nnBw76wZ6922IG4AGM3sE+Bjh9IcAq4A6M3sM+BxhGqKavgk8CvzSwn/AvoreH5F+kRDmDwFFvx4nUg6djlJEJBEdAYuIJKIPBqTfi19Ju7PAouPdvbOvxyNSLZqCEBFJRFMQIiKJKIBFRBJRAIuIJKIAFhFJ5P8DmaPi59mkQR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95" name="AutoShape 19" descr="data:image/png;base64,iVBORw0KGgoAAAANSUhEUgAAAWAAAAEcCAYAAAD5gW72AAAABHNCSVQICAgIfAhkiAAAAAlwSFlzAAALEgAACxIB0t1+/AAAADh0RVh0U29mdHdhcmUAbWF0cGxvdGxpYiB2ZXJzaW9uMy4yLjIsIGh0dHA6Ly9tYXRwbG90bGliLm9yZy+WH4yJAAAc1klEQVR4nO3deZhcVZ3/8feXdDoLEZPuJAyEhIZpMhCMwxIQx2UCBCSLZAb5PT9QTGf0JyPzmITACCJR0oIzKhqE4AI6yLjiCIxASIdhCYgLS0eChk1bjQkRDDRrgEkM+f7+OKea29VVlapOVZ/uzuf1PPVU1bmnzjn31u1P3TpVddvcHRER6Xt7pB6AiMjuSgEsIpKIAlhEJBEFsIhIIgpgEZFEFMAiIokogPs5M2syMzeza1OPJSeO5+4y686P9efXdlQDm5ldG7dTU6as3z33Ul0K4ATM7GAzW25m68zsRTPbZmZ/MrNbzezDZjYs9Rh3F2Y22cy+YmaPm9kWM3vFzJ4ws6+a2d9UsZ+lMUynV6tNGfjqUg9gd2NmnwYuIrz4/QL4T2ALsDcwHfgmcBYwLdEQq+2/gfuAp1IPJJ+ZLQSWEZ6Le4AVgANHAh8FzjSzc9z9ikRD3AQcAryYqH+pMQVwHzKzTwKtwEbg/7j7/QXqzAHO7eux1Yq7v0g/DBAzmwdcDjwH/KO7/yRv+buAHwOXm9nz7v6dvh6ju/8FeLyv+5U+5O669MEFaAK2xctbdlJ3WN7jHLg23r4OeBb4X6AdmFOindOB1cALsf5jwJJs+3n1DwauAdYDW4HNwL3AWXn1HLi7wOM/DuwAfgY0xLL5sf78vLrr42VP4FJgQ+yzAzgfsALtG7AIeDSuzybgSuDNufbKfC7eRAheB95Tot5JsU4n8KZMecF1KrZ94ti80CVT59pY1lTouS/Qx0jgAmAt8ArhXdQvgNML1J0e21kKHA3cmln/pljnrcAPMs/9M8AvgS8DQ1P//QzWi46A+84/AUOB69x9XamK7r61QPH+wAPA74HvAA3A/wVuMrMZ7r46W9nMrol9PgncQAjhY4CLgePN7AR3356pPxv4ETAMWEX4YxwN/C1wHvC1YuM1sz0If6gLgBuBD7j7/5Zax2gocBuwL9AGbAf+AfgcMJzwbiHrK4TpmT8BVxNezE4mhMpQ4C9l9AlwKjAGeMDdbytWyd1XmdmDwFHxMd8qs/18Xyas198TppzW97IdAMxsNHAXcDghJK8hTKO8B/i+mR3q7ksKPPTthND+aXzMWGCbmb0VuJ8QyDcDfwD2ApqBfyG8aJe7baUSqV8BdpcLcCdhB/9/FT6uiTeOmC7KW/aeWL4yr3x+LL8RGJG3bGlctihTNpYwTbAN+PsCY9gv737XER4hKG+IZcuBPYqMZX5e+frc2LNjBMYTXixeIHPkBbwr1n8CGJ0prwd+EpetL3Ob/kes/9ky6n421v3mztap0PYpsN2nF3nMtZR5BJype15e+XDCi+cO4LBM+fTMPvTPBfr+Ulw2t8CyMfnPqS7Vu+hbEH1nn3j9ZC8f/0fgkmyBh6O3DYQjwKxFhKPJD7n7a3nLLia8pf5ApqyFcMTzNXe/J79jdy84ZjNrAO4A/hE4390XuPuOstcoWJgdo7tvBm4iTCtkv4XQEq8/6+4vZOpvIxzVVSL3XGwso26uzr4V9lETZtYInAG0u/sXsss8vOs4nzBV8/4CD1/r7leVaD5/X8Hdn+/Fcypl0hTEwLHW3V8vUL6R8NYSADMbSZg2eBY428wKtbWV8Ol6zjHxuq2C8exNmOs9EDjD3b9fwWNzXnT3jgLludAbkyk7PF7/tED9+wgvOLuDo4AhgJvZ0gLLh8brQwose6BImz8kvGj/2MyuJ7yo/szdf7eLY5WdUAD3nacIfxQTevn4F4qUb6f797nHEI6AxhG+7laO0fF6UwXj+SvCUfOTFA7FcpRaJwhBk/PmeP3n/Mru/rqZdVbQ79PxemIZdXN1/lRB+7XUGK+PipdiRhUoe7pAGe7+QPzWx4WEue4PApjZE0Cru/+g98OVUjQF0XdyIXV8jfvJfeXrIXe3UpfMY3JBWMmLw8OEaYEJwE/M7MAqjL2Ul+L13vkLzGwIbwRTOXLPxYwy6ubq/CxTlntL3uMAJn5AVku55/eynTy/xxZ4bNH/vuDuv3D3OYQX8HcQpqr2JnyoV852kl5QAPedbxE+SX6fmU0pVXFXfgnn7luAR4BD4xxtOe6L1zMr7Ou7wGmE+dGfmNnkSh5foYfi9TsLLDuGyt7NXU940TnazE4oVikuO5rwla3rM4uej9eFjqCL/YAmN300pMjycj1AeAF41y62U5C7b3X3n7v7p4GFsXhuLfoSBXCfcff1hE/C64FbzazgH6qZnURlc7GFLIv9XFPoiMzMxpjZEZmi/yQcYZ5lZu8uUH+/Yh25+/WEt61jgXvM7NBdHHsx347XF5pZbjoCM6sH/q2Shtz9Jd74scv3zewd+XXM7O+A3Lz2Ynd/ObO4nRCC749z7rnHNADdPhjLyE2RTKpkrAXGvhn4HjDNzD4Vj/7zx/7XZnZAuW2a2d+Z2YgCi3LvNl7t3WhlZzQH3Ifc/d/MrI4wN/ugmf2c8Mec+ynyu4GDYtmu9HONmR1J+A7n78ws922JBuCA2M+3CD+3xd2fNbP3E47yVptZG/ArwhzvWwlHekX/oN39ZjObS/jZ8d3xe8kP78o6FOjjHjO7GjgTeMTMbiC8o3gv4W35n3hjaqCc9nIvTl8A7o0nF1rDGz9FPja2d7a7fzvvsU+Z2fcIc6VrzexWwraaRfhK3OH0tDq29+9m9hbiUbS7X1Kg7s58jLCffAb4oJn9lDA3vi/hc4ajCD/C+UOZ7Z0HHGdm98bHbAEOJbwjep7wnWuphdTfg9sdL4Q/kuXAOsKR5zbCh3RtwIcp8ku4Im3dTeYXVXnL5hDOb7A59vE04S3sJcDBBeofSjjS3BTr/5lwjoQz8+oV+yXcdOBlwlv2o2LZfEr8Eq7IuJdS4DuzhHdsiwk/z91KCN2vED6ge5nwTZFKn4uDCT8yeYJwpPcq8JtY1mMbZR43jPALvifjtuogfB2ursT2OYPwy7XX2PVfwtUTgvjnhBegrYQX2TuBs4HGvOfFgaVF1uVEwgvyo7GtV+L2uALYP/Xfy2C+WHwCRAYsMzuIEJrXufvpqccjUi7NAcuAYWZ/FX/2nC0bSfipL4QpEJEBQ3PAMpCcDZwe52ufInwX+XhgP8L0zY/SDU2kcgpgGUhuJ/zK70TCB4rbCVMPVwBfds2nyQCjOWARkUQqOgIeO3asNzU11WgoIiKD05o1a55193H55RUFcFNTE+3tu/QVVRGR3Y6Z/bFQub4FISKSiAJYRCQRBbCISCIKYBGRRBTAIiKJKIBFRBJRAIuIJKIAFhFJRAEsIpKIAlhEJBEFsIhIIgpgEZFEFMAiIokogEVEElEAi4gkogAWEUlEASwikogCWEQkEQWwiEgi/fLf0i9fvpyOjo6u+5s2bQJgwoQJ3eo1NzezYMGCPh2biEi19MsA7ujoYO26x3h9ZAMAQ159EYCnt74x3CGvPpdkbCIi1dIvAxjg9ZENvHbwLABGPL4SoOt+tkxEZKDSHLCISCIKYBGRRBTAIiKJKIBFRBJRAIuIJKIAFhFJRAEsIpKIAlhEJBEFsIhIIgpgEZFEFMAiIokogEVEElEAi4gkogAWEUlEASwikogCWEQkEQWwiEgiCmARkUQUwCIiiSiARUQSUQCLiCSiABYRSUQBLCKSiAJYRCQRBbCISCIKYBGRRBTAIiKJKIBFRBJRAIuIJKIAFhFJRAEsIpKIAlhEJBEFsIhIIgpgEZFEFMAiIokogEVEElEAi4gkogAWEUlEASwikogCWEQkEQWwiEgifRLAy5cvZ/ny5X3RVb8eg4hIVl1fdNLR0dEX3fT7MYiIZGkKQkQkEQWwiEgiCmARkUQUwCIiiSiARUQSUQCLiCSiABYRSUQBLCKSiAJYRCQRBbCISCIKYBGRRBTAIiKJKIBFRBJRAIuIJKIAFhFJRAEsIpKIAlhEJBEFsIhIIgpgEZFEFMAiIokogEVEElEAi4gkogAWEUlEASwikogCWEQkEQWwiEgiCmARkUQUwCIiiSiARUQSUQCLiCSiABYRSUQBLCKSiAJYRCQRBbCISCIKYBGRRBTAIiKJKIBFRBJRAIuIJFKXegB95eGHHwZg+vTpaQeyC0aPHs3WrVt53/vex3e/+92CdWbPns2tt97ao3zatGm0t7czZ84cNmzYwMKFC2ltbWXjxo0AzJo1i5UrVzJ+/HjGjh3LOeecw5e+9CVeeeUVNmzYAMCkSZO47LLLAGhtbeX444/nsssu45RTTuHGG29k/PjxbN68meHDh3PllVfS3NxMR0cHCxcuZMyYMWzatIn6+np27NjB9u3bOffcc9lnn334+Mc/zsSJExk1ahQXX3wxjY2N3HXXXXzmM5+hvr6er371qzQ3N3dbn87OTi644AI2btzI8uXLeyzP19nZSWtrK29729v4xje+wbhx43jppZdwd7Zt28awYcPYd999GTFiBBdffDEAn/rUp9i2bRvPPfcczz33HA0NDYwdO5YhQ4ZwySWX0NjY2KP9iy66iMbGRq644gpuvPFG9tprL15++WW++MUv0tTUxLnnnsuGDRu49NJLOfLII0uOObcNLrroIo499tiSdUvp6Ohg0aJFtLa2cs011+DuPcZfTfnbolzt7e2cd955O9022faBon31dhz5qvU8FGLuXnbladOmeXt7e8WdLFq0CIDLL7+87Pprfv9nXjt4FgAjHl8J0HU/V3bkgXuX3eZADt5qMzP2339/1q9fX7ROU1NTweVz587F3bnlllsAKLb/NDU1ce211zJ//vyi/ZgZe+65J1u2bOnW/uLFi5kxYwbbt2/v1lbWsmXLuPnmm4suz7ds2TJuueWWouMttI659ovVWbx4cY/2Tz75ZBYvXtxjfxs1ahTHHXdcV5ujRo1ixYoVJceR2wZ1dXXccccdOx13MbnnYNSoUV3bOn/81ZS/Lco1Z84ctmzZstNtk20/ty8W6qu348hXjefBzNa4+7T88t1iCkLh2527lwxfoOjyFStW0NbWhruXDLP169ezevXqkv24e7fwBWhra+Omm27qCt9cWx0dHV33Ozs7aWtrK7o8X2dnJ6tWrSorfAFWrlzZrf1C2tra6Ozs7NH+qlWr+PznP9+j/pYtW7petHL316xZU7T9u+66q2sbbN++ndWrV5c19nwdHR1dz0F2W2fHX03526LcPtrb27vGV2rbZNtva2sr2ldvx5GvWs9DMX1yBHzqqafy2muv7fRtYk5HRwcvb3NeOew0oPAR8J5rr+NN9VZWm7npB6kOMysrzOrq6roFabltQ88j6+xRbvbot9DyfMuWLWPlypUVj2Vn48wdWWXbr2SdSx3pZd8BAL0++ir2DiQ7/mrK3xazZ88uq4/c0W9OsW2TbT+7r+T31dtx5KvW89DrI2AzO9PM2s2s/Zlnnqm4Yxl8yn3R7k3gFTuyzoZIoT+AUkfad9xxR1XDF8I4b7/99h7tV9JP/tF/Vn47vR1/se2SHX815W+LcvvI3xbFtk22/ey+kt9Xb8eRr1rPQzE7/RDO3a8GroZwBNybTiZMmABUPgdcyo7he9Fc5hywpiCqK9URcM6MGTMKHgEXM2PGjJocAZ9wwgk92q/0CLiY/Hbq6nr3eXmxufzs+Kspf1uU20d2fjp3f2ft5x8BZ/vq7TjyVet5KGa3mAOW6hkyZEjZO+GFF15YcftDhw7l7LPP7lG+ZMmSrtstLS0MHTq06PJ8LS0t7LFH+bv60KFDe7RfqM68efN6tD9kyBBmzpxZ8DG5wMhpbW0t2v4nP/nJbvd7sy2h+HbJjr+a8rdFuX0sXbq02/1i2ybbfvZ5yu+rt+PIV63noZjdIoDvvvvu1EPoV8ys5BEjFD+inDNnDjNnzsTMegRK/uOPPfbYkv2YWY8jnZkzZzJ37txuId/U1NRtrr+xsbFbyOUvz9fY2MhJJ51UcrxZs2bNKhqi2XHmvtqUbf+kk07i/PPP71F/1KhRvPe97+12v9RXrY477riubVBXV9frrz81Nzd3PQfZbZ0dfzXlb4ty+5g2bVrX+Eptm2z7M2fOLNpXb8eRr1rPQzG7RQAPFqNHj2bEiBGcccYZRevMnj27YPm0aWH+f86cOUydOpUlS5YwceLEruWzZoUPOMePH8+UKVNYsmQJhxxyCJMmTeqqM2nSJObNm0dLSwtTp07tOlI95ZRTuh4LMHz48K4jryVLljBy5Miuaaj6+vquHfqcc85h6dKlmBmTJk1iypQpXUcquSOP+vr6gkdxLS0tTJ48mREjRpQ8+s3Wnzp1Kh/5yEcAGDduHMOGDaO+vh6AYcOGccABB3SNoaWlhSlTptDc3ExDQwMADQ0NTJ48mUMOOaTHEVWu/Vx5bpvstddemBmtra20tLTQ1NTEHnvsUfLoNye3DXb1qGvJkiXsueeeLF26lClTphQcfzXlb4tyLV26tKxtk22/VF+9HUe+aj0Phew23wOudAwiItWyW38PWESkP1IAi4gkogAWEUlEASwikogCWEQkEQWwiEgiCmARkUQUwCIiiSiARUQSUQCLiCSiABYRSUQBLCKSiAJYRCQRBbCISCIKYBGRRBTAIiKJKIBFRBJRAIuIJKIAFhFJRAEsIpKIAlhEJBEFsIhIIgpgEZFEFMAiIokogEVEElEAi4gkogAWEUlEASwikogCWEQkEQWwiEgiCmARkUQUwCIiiSiARUQSUQCLiCSiABYRSUQBLCKSiAJYRCQRBbCISCJ1fdFJc3NzX3TT78cgIpLVJwG8YMGCvuim349BRCRLUxAiIokogEVEElEAi4gkogAWEUlEASwikogCWEQkEQWwiEgiCmARkUQUwCIiiSiARUQSUQCLiCSiABYRSUQBLCKSiAJYRCQRBbCISCIKYBGRRBTAIiKJKIBFRBJRAIuIJKIAFhFJRAEsIpKIAlhEJBEFsIhIIgpgEZFEFMAiIokogEVEElEAi4gkogAWEUlEASwikogCWEQkEQWwiEgiCmARkUQUwCIiiSiARUQSUQCLiCSiABYRSUQBLCKSiAJYRCQRBbCISCIKYBGRROpSD6CYIa8+x4jHV8bbnQBd93PLYe8UQxMRqYp+GcDNzc3d7m/atB2ACROygbt3j3oiIgNJvwzgBQsWpB6CiEjNaQ5YRCQRBbCISCIKYBGRRBTAIiKJKIBFRBJRAIuIJKIAFhFJRAEsIpKIAlhEJBEFsIhIIgpgEZFEFMAiIokogEVEElEAi4gkogAWEUlEASwikogCWEQkEQWwiEgiCmARkUQUwCIiiZi7l1/Z7BngjxX2MRZ4tsLHDDRax4FvsK8faB1T2t/dx+UXVhTAvWFm7e4+raadJKZ1HPgG+/qB1rE/0hSEiEgiCmARkUT6IoCv7oM+UtM6DnyDff1A69jv1HwOWERECtMUhIhIIgpgEZFEahrAZnaSmT1hZh1m9ola9tUbZnaNmW02s3WZsgYzu93Mfhuvx8RyM7Mr4rr8ysyOyDymJdb/rZm1ZMqPNLNfx8dcYWZWqo8areNEM1ttZo+a2SNmtmgwraeZDTezB8zs4bh+rbH8ADO7P47ph2ZWH8uHxfsdcXlTpq0LYvkTZvaeTHnB/bhYH7ViZkPM7CEzWzEY19HM1sf9aK2ZtceyQbGfFuXuNbkAQ4DfAQcC9cDDwJRa9dfLMb4bOAJYlyn7AvCJePsTwOfj7VlAG2DAMcD9sbwB+H28HhNvj4nLHoh1LT52Zqk+arSO+wBHxNtvAn4DTBks6xn7HBVvDwXuj2P5L+C0WP514Kx4+1+Ar8fbpwE/jLenxH10GHBA3HeHlNqPi/VRw+fyHOD7wIpS/Q/UdQTWA2PzygbFflp0nWu4Md8O3Ja5fwFwQV+tWAXjbKJ7AD8B7BNv7wM8EW9fBZyeXw84HbgqU35VLNsHeDxT3lWvWB99tL43AScMxvUERgK/BN5G+DVUXf6+CNwGvD3erov1LH//zNUrth/HxxTso0brth9wJ3AcsKJU/wN4HdfTM4AH3X6avdRyCmICsDFz/8lY1t/t7e5PxdtPA3vH28XWp1T5kwXKS/VRU/Gt6OGEo8RBs57xrflaYDNwO+Fo7gV3315gTF3rEZe/CDRS+Xo3luijFr4MnAfsiPdL9T9Q19GB/zGzNWZ2ZiwbNPtpIXV91dFA5O5uZjX9nl5f9AFgZqOAG4Cz3f2lOP3VZ2OoZR/u/jpwmJmNBv4bOLgW/aRiZnOAze6+xsympx5PDb3T3TeZ2XjgdjN7PLtwoO+nhdTyCHgTMDFzf79Y1t/92cz2AYjXm2N5sfUpVb5fgfJSfdSEmQ0lhO/33P3GnYxhwK6nu78ArCa8VR5tZrkDjOyYutYjLn8z0Enl691Zoo9qewdwspmtB64jTENcXqL/gbiOuPumeL2Z8EJ6NINwP82qZQA/CBwUP0WtJ3wYcHMN+6uWm4HcJ6cthDnTXPm8+OnrMcCL8W3LbcCJZjYmfnp6ImGe7CngJTM7Jn7aOi+vrUJ9VF3s+z+Ax9x9WWbRoFhPMxsXj3wxsxGE+e3HCEF8apH1y43pVOAuD5N/NwOnxW8QHAAcRPjQpuB+HB9TrI+qcvcL3H0/d2+K/d/l7h8YTOtoZnua2Ztytwn71zoGyX5aVC0nmAmfVP6GMCd3YV9NbFcwvh8ATwF/IcwJfZgw73Un8FvgDqAh1jXgK3Fdfg1My7TzIaAjXv4pUz6NsBP9DriSN355WLCPGq3jOwlza78C1sbLrMGynsBbgYfi+q0DPh3LDySESwfwI2BYLB8e73fE5Qdm2rowrsMTxE/IS+3Hxfqo8T47nTe+BTFo1jH283C8PJIbw2DZT4td9FNkEZFE9Es4EZFEFMAiIokogEVEElEAi4gkogAWEUlEASwikogCWMpiZv9gZm5mffoz33iKwrEllr8eT1+4zsx+ZGYjazCGj5rZvGq3K6IAlnKdDvw0Xvcnr7n7Ye7+FmAb8NHswszPaHvN3b/u7t/e1XZE8imAZafiiXzeSfil4GmxbLqZ3W1m15vZ42b2vcwJrtebWauZ/TKeAPvgWL7UzP410+66eIY2zOzH8SxYj2TOhFWpe4HmOLZ7zexm4NF4trRLzexBCyfv/ufMOtxjZjeZ2e/N7HNm9gELJ3j/tZn9df644zpPi7fHxvMzYGbz4zrcHtf/Y2Z2joUTqN9nZg29XCcZxBTAUo65wCp3/w3QaWZHxvLDgbMJJ/o+kHDSmJxn3f0I4GvAv7JzH3L3Iwk/F11oZo2VDDAe6c4k/CwVwon2F7n7ZMILx4vufhRwFPCReC4EgL8lHDUfAnwQmOzuRwPfBBZUMgbgLcApsY/PAq+6++HALwjnHhDpRgEs5TidcBYu4nVuGuIBd3/S3XcQzjHRlHlM7qxra/LKi1loZg8D9xHOZnVQmWMbYeFcwO3ABsKJh3Jj+0O8fSLhxC1rCedCbsy0/6C7P+XuWwnnCPifWP7rMsedtdrdX3b3Zwjn4L1lF9qS3YDOBywlxbfOxwFTLZwndQjh5D63AlszVV+n+/60tUD5drq/6A+PfUwHZhD+i8OrZnZ3blkZXnP3w/LGDPBKtghY4O635dWbnrcOOzL3d1D47yO7DvljrLQt2c3pCFh25lTgO+6+v7s3uftE4A/Au3rR1nrC1AAW/olibhrgzcDzMXwPJvzfrmq6DTjLwnmRMbPJ8ZSHvbEeyE3BnFqinshOKYBlZ04nnBw76wZ6922IG4AGM3sE+Bjh9IcAq4A6M3sM+BxhGqKavgk8CvzSwn/AvoreH5F+kRDmDwFFvx4nUg6djlJEJBEdAYuIJKIPBqTfi19Ju7PAouPdvbOvxyNSLZqCEBFJRFMQIiKJKIBFRBJRAIuIJKIAFhFJ5P8DmaPi59mkQRQ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0197" name="Picture 21"/>
          <p:cNvPicPr>
            <a:picLocks noChangeAspect="1" noChangeArrowheads="1"/>
          </p:cNvPicPr>
          <p:nvPr/>
        </p:nvPicPr>
        <p:blipFill>
          <a:blip r:embed="rId4"/>
          <a:srcRect/>
          <a:stretch>
            <a:fillRect/>
          </a:stretch>
        </p:blipFill>
        <p:spPr bwMode="auto">
          <a:xfrm>
            <a:off x="1" y="1148080"/>
            <a:ext cx="6390967" cy="2849109"/>
          </a:xfrm>
          <a:prstGeom prst="rect">
            <a:avLst/>
          </a:prstGeom>
          <a:noFill/>
          <a:ln w="9525">
            <a:noFill/>
            <a:miter lim="800000"/>
            <a:headEnd/>
            <a:tailEnd/>
          </a:ln>
          <a:effectLst/>
        </p:spPr>
      </p:pic>
    </p:spTree>
    <p:extLst>
      <p:ext uri="{BB962C8B-B14F-4D97-AF65-F5344CB8AC3E}">
        <p14:creationId xmlns:p14="http://schemas.microsoft.com/office/powerpoint/2010/main" val="198939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sp>
        <p:nvSpPr>
          <p:cNvPr id="3" name="Rectangle 2">
            <a:extLst>
              <a:ext uri="{FF2B5EF4-FFF2-40B4-BE49-F238E27FC236}">
                <a16:creationId xmlns:a16="http://schemas.microsoft.com/office/drawing/2014/main" id="{026217FB-EC2F-7C41-AA50-4D9819C433E4}"/>
              </a:ext>
            </a:extLst>
          </p:cNvPr>
          <p:cNvSpPr/>
          <p:nvPr/>
        </p:nvSpPr>
        <p:spPr>
          <a:xfrm>
            <a:off x="352614" y="137652"/>
            <a:ext cx="8791386" cy="461665"/>
          </a:xfrm>
          <a:prstGeom prst="rect">
            <a:avLst/>
          </a:prstGeom>
        </p:spPr>
        <p:txBody>
          <a:bodyPr wrap="square">
            <a:spAutoFit/>
          </a:bodyPr>
          <a:lstStyle/>
          <a:p>
            <a:r>
              <a:rPr lang="en-IN" sz="2400" dirty="0">
                <a:solidFill>
                  <a:schemeClr val="tx1"/>
                </a:solidFill>
                <a:latin typeface="Arial Rounded MT Bold" panose="020F0704030504030204" pitchFamily="34" charset="77"/>
              </a:rPr>
              <a:t>Checking the </a:t>
            </a:r>
            <a:r>
              <a:rPr lang="en-IN" sz="2400" dirty="0" err="1">
                <a:solidFill>
                  <a:schemeClr val="tx1"/>
                </a:solidFill>
                <a:latin typeface="Arial Rounded MT Bold" panose="020F0704030504030204" pitchFamily="34" charset="77"/>
              </a:rPr>
              <a:t>Balanceness</a:t>
            </a:r>
            <a:r>
              <a:rPr lang="en-IN" sz="2400" dirty="0">
                <a:solidFill>
                  <a:schemeClr val="tx1"/>
                </a:solidFill>
                <a:latin typeface="Arial Rounded MT Bold" panose="020F0704030504030204" pitchFamily="34" charset="77"/>
              </a:rPr>
              <a:t> of dataset</a:t>
            </a:r>
          </a:p>
        </p:txBody>
      </p:sp>
      <p:sp>
        <p:nvSpPr>
          <p:cNvPr id="5" name="Rectangle 4">
            <a:extLst>
              <a:ext uri="{FF2B5EF4-FFF2-40B4-BE49-F238E27FC236}">
                <a16:creationId xmlns:a16="http://schemas.microsoft.com/office/drawing/2014/main" id="{169F7AFA-53A1-F74F-9D93-594ADD33A9B7}"/>
              </a:ext>
            </a:extLst>
          </p:cNvPr>
          <p:cNvSpPr/>
          <p:nvPr/>
        </p:nvSpPr>
        <p:spPr>
          <a:xfrm>
            <a:off x="5749904" y="612550"/>
            <a:ext cx="3108961" cy="3570208"/>
          </a:xfrm>
          <a:prstGeom prst="rect">
            <a:avLst/>
          </a:prstGeom>
        </p:spPr>
        <p:txBody>
          <a:bodyPr wrap="square">
            <a:spAutoFit/>
          </a:bodyPr>
          <a:lstStyle/>
          <a:p>
            <a:endParaRPr lang="en-IN" sz="1600" u="sng" dirty="0">
              <a:solidFill>
                <a:schemeClr val="accent2"/>
              </a:solidFill>
              <a:latin typeface="+mj-lt"/>
            </a:endParaRPr>
          </a:p>
          <a:p>
            <a:endParaRPr lang="en-IN" sz="1600" u="sng" dirty="0">
              <a:solidFill>
                <a:schemeClr val="accent2"/>
              </a:solidFill>
              <a:latin typeface="+mj-lt"/>
            </a:endParaRPr>
          </a:p>
          <a:p>
            <a:r>
              <a:rPr lang="en-IN" sz="1800" u="sng" dirty="0">
                <a:solidFill>
                  <a:schemeClr val="accent2"/>
                </a:solidFill>
                <a:latin typeface="+mj-lt"/>
              </a:rPr>
              <a:t>Observation</a:t>
            </a:r>
            <a:endParaRPr lang="en-IN" sz="1800" u="sng" dirty="0">
              <a:solidFill>
                <a:schemeClr val="accent2"/>
              </a:solidFill>
              <a:latin typeface="Apple Braille Pinpoint 8 Dot" pitchFamily="2" charset="0"/>
            </a:endParaRPr>
          </a:p>
          <a:p>
            <a:endParaRPr lang="en-IN" sz="1600" u="sng" dirty="0">
              <a:solidFill>
                <a:schemeClr val="accent2"/>
              </a:solidFill>
              <a:latin typeface="Apple Braille Pinpoint 8 Dot" pitchFamily="2" charset="0"/>
            </a:endParaRPr>
          </a:p>
          <a:p>
            <a:r>
              <a:rPr lang="en-US" sz="1600" dirty="0"/>
              <a:t>As we can see in this count-plot that our data is unbalanced so we have to make it balanced. For that we used Over-sampling,  Under-sampling and SMOTE as well but Oversampling gives promising results than others, So we will proceed further with this technique only.</a:t>
            </a:r>
          </a:p>
        </p:txBody>
      </p:sp>
      <p:pic>
        <p:nvPicPr>
          <p:cNvPr id="48130" name="Picture 2"/>
          <p:cNvPicPr>
            <a:picLocks noChangeAspect="1" noChangeArrowheads="1"/>
          </p:cNvPicPr>
          <p:nvPr/>
        </p:nvPicPr>
        <p:blipFill>
          <a:blip r:embed="rId3"/>
          <a:srcRect/>
          <a:stretch>
            <a:fillRect/>
          </a:stretch>
        </p:blipFill>
        <p:spPr bwMode="auto">
          <a:xfrm>
            <a:off x="270490" y="1040398"/>
            <a:ext cx="5422387" cy="3503506"/>
          </a:xfrm>
          <a:prstGeom prst="rect">
            <a:avLst/>
          </a:prstGeom>
          <a:noFill/>
          <a:ln w="9525">
            <a:noFill/>
            <a:miter lim="800000"/>
            <a:headEnd/>
            <a:tailEnd/>
          </a:ln>
          <a:effectLst/>
        </p:spPr>
      </p:pic>
    </p:spTree>
    <p:extLst>
      <p:ext uri="{BB962C8B-B14F-4D97-AF65-F5344CB8AC3E}">
        <p14:creationId xmlns:p14="http://schemas.microsoft.com/office/powerpoint/2010/main" val="1915885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a:solidFill>
                <a:schemeClr val="lt1"/>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DD3237B9-D407-8F4D-8396-FE5B9796D808}"/>
              </a:ext>
            </a:extLst>
          </p:cNvPr>
          <p:cNvPicPr>
            <a:picLocks noChangeAspect="1"/>
          </p:cNvPicPr>
          <p:nvPr/>
        </p:nvPicPr>
        <p:blipFill>
          <a:blip r:embed="rId3"/>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4014122A-D40E-F749-A07C-533403E1B1BE}"/>
              </a:ext>
            </a:extLst>
          </p:cNvPr>
          <p:cNvSpPr/>
          <p:nvPr/>
        </p:nvSpPr>
        <p:spPr>
          <a:xfrm>
            <a:off x="240489" y="140168"/>
            <a:ext cx="6563434" cy="400110"/>
          </a:xfrm>
          <a:prstGeom prst="rect">
            <a:avLst/>
          </a:prstGeom>
        </p:spPr>
        <p:txBody>
          <a:bodyPr wrap="square">
            <a:spAutoFit/>
          </a:bodyPr>
          <a:lstStyle/>
          <a:p>
            <a:r>
              <a:rPr lang="en-IN" sz="2000" dirty="0">
                <a:solidFill>
                  <a:schemeClr val="tx1"/>
                </a:solidFill>
                <a:latin typeface="Arial Rounded MT Bold" panose="020F0704030504030204" pitchFamily="34" charset="77"/>
              </a:rPr>
              <a:t>Checking distribution of numerical features</a:t>
            </a:r>
          </a:p>
        </p:txBody>
      </p:sp>
      <p:sp>
        <p:nvSpPr>
          <p:cNvPr id="5" name="Rectangle 4">
            <a:extLst>
              <a:ext uri="{FF2B5EF4-FFF2-40B4-BE49-F238E27FC236}">
                <a16:creationId xmlns:a16="http://schemas.microsoft.com/office/drawing/2014/main" id="{8A026210-4ECD-A848-917B-ED0630B1A05D}"/>
              </a:ext>
            </a:extLst>
          </p:cNvPr>
          <p:cNvSpPr/>
          <p:nvPr/>
        </p:nvSpPr>
        <p:spPr>
          <a:xfrm>
            <a:off x="7003619" y="1016479"/>
            <a:ext cx="1894575" cy="1323439"/>
          </a:xfrm>
          <a:prstGeom prst="rect">
            <a:avLst/>
          </a:prstGeom>
        </p:spPr>
        <p:txBody>
          <a:bodyPr wrap="square">
            <a:spAutoFit/>
          </a:bodyPr>
          <a:lstStyle/>
          <a:p>
            <a:r>
              <a:rPr lang="en-US" sz="1600" dirty="0"/>
              <a:t>As we can see no feature are normally distributed in Numerical features</a:t>
            </a:r>
          </a:p>
        </p:txBody>
      </p:sp>
      <p:pic>
        <p:nvPicPr>
          <p:cNvPr id="1026" name="Picture 2"/>
          <p:cNvPicPr>
            <a:picLocks noChangeAspect="1" noChangeArrowheads="1"/>
          </p:cNvPicPr>
          <p:nvPr/>
        </p:nvPicPr>
        <p:blipFill>
          <a:blip r:embed="rId4"/>
          <a:srcRect/>
          <a:stretch>
            <a:fillRect/>
          </a:stretch>
        </p:blipFill>
        <p:spPr bwMode="auto">
          <a:xfrm>
            <a:off x="732811" y="796412"/>
            <a:ext cx="5810250" cy="3923071"/>
          </a:xfrm>
          <a:prstGeom prst="rect">
            <a:avLst/>
          </a:prstGeom>
          <a:noFill/>
          <a:ln w="9525">
            <a:noFill/>
            <a:miter lim="800000"/>
            <a:headEnd/>
            <a:tailEnd/>
          </a:ln>
          <a:effectLst/>
        </p:spPr>
      </p:pic>
    </p:spTree>
    <p:extLst>
      <p:ext uri="{BB962C8B-B14F-4D97-AF65-F5344CB8AC3E}">
        <p14:creationId xmlns:p14="http://schemas.microsoft.com/office/powerpoint/2010/main" val="239615911"/>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3863</TotalTime>
  <Words>1797</Words>
  <Application>Microsoft Office PowerPoint</Application>
  <PresentationFormat>On-screen Show (16:9)</PresentationFormat>
  <Paragraphs>183</Paragraphs>
  <Slides>25</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Times New Roman</vt:lpstr>
      <vt:lpstr>Apple Braille Pinpoint 8 Dot</vt:lpstr>
      <vt:lpstr>Montserrat</vt:lpstr>
      <vt:lpstr>Bangla Sangam MN</vt:lpstr>
      <vt:lpstr>Roboto</vt:lpstr>
      <vt:lpstr>Arial</vt:lpstr>
      <vt:lpstr>Arial Rounded MT Bold</vt:lpstr>
      <vt:lpstr>Simple Light</vt:lpstr>
      <vt:lpstr>                                      Capstone Project - 3 Health Insurance Cross Sell Prediction  Team Members Bindu Kovvada  Manoj Patil M   Gulzar    Saksham Tripathi     Deepak Kumar Gautam   </vt:lpstr>
      <vt:lpstr>   </vt:lpstr>
      <vt:lpstr>   </vt:lpstr>
      <vt:lpstr>PowerPoint Presentation</vt:lpstr>
      <vt:lpstr>   </vt:lpstr>
      <vt:lpstr>   </vt:lpstr>
      <vt:lpstr>   </vt:lpstr>
      <vt:lpstr>   </vt:lpstr>
      <vt:lpstr>   </vt:lpstr>
      <vt:lpstr>   </vt:lpstr>
      <vt:lpstr>Visualization Continue….  From these below plots we can observe that policyholders who doesn’t have license are not interested for any vehicle insurance. And those who previously insured their vehicle are also not interested in any vehicle insurance.</vt:lpstr>
      <vt:lpstr>Visualization Continue….</vt:lpstr>
      <vt:lpstr>   </vt:lpstr>
      <vt:lpstr>   </vt:lpstr>
      <vt:lpstr>   </vt:lpstr>
      <vt:lpstr>   </vt:lpstr>
      <vt:lpstr>   </vt:lpstr>
      <vt:lpstr>   </vt:lpstr>
      <vt:lpstr>   </vt:lpstr>
      <vt:lpstr>   </vt:lpstr>
      <vt:lpstr>   </vt:lpstr>
      <vt:lpstr>   </vt:lpstr>
      <vt:lpstr>Key Points</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- 2 Appliances Energy Prediction  Team Members Bindu Kovvada Manoj Patil M Saksham Tripathi Gulzar Khan   Deepak Kumar Gautam   </dc:title>
  <cp:lastModifiedBy>RooDee</cp:lastModifiedBy>
  <cp:revision>102</cp:revision>
  <dcterms:modified xsi:type="dcterms:W3CDTF">2022-07-20T20:08:19Z</dcterms:modified>
</cp:coreProperties>
</file>